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60" r:id="rId4"/>
    <p:sldId id="258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7" r:id="rId17"/>
    <p:sldId id="272" r:id="rId18"/>
    <p:sldId id="288" r:id="rId19"/>
    <p:sldId id="273" r:id="rId20"/>
    <p:sldId id="274" r:id="rId21"/>
    <p:sldId id="275" r:id="rId22"/>
    <p:sldId id="276" r:id="rId23"/>
    <p:sldId id="285" r:id="rId24"/>
    <p:sldId id="277" r:id="rId25"/>
    <p:sldId id="278" r:id="rId26"/>
    <p:sldId id="279" r:id="rId27"/>
    <p:sldId id="280" r:id="rId28"/>
    <p:sldId id="281" r:id="rId29"/>
    <p:sldId id="282" r:id="rId30"/>
    <p:sldId id="286" r:id="rId31"/>
    <p:sldId id="283" r:id="rId32"/>
    <p:sldId id="284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5CC2"/>
    <a:srgbClr val="25F9F4"/>
    <a:srgbClr val="F8DF2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2" autoAdjust="0"/>
  </p:normalViewPr>
  <p:slideViewPr>
    <p:cSldViewPr>
      <p:cViewPr varScale="1">
        <p:scale>
          <a:sx n="102" d="100"/>
          <a:sy n="102" d="100"/>
        </p:scale>
        <p:origin x="-22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61408-7764-4FB7-AEFB-FDA522B2E5AB}" type="doc">
      <dgm:prSet loTypeId="urn:microsoft.com/office/officeart/2011/layout/CircleProcess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63BD70EC-DE04-4C05-B796-CAB55A6FF01C}">
      <dgm:prSet phldrT="[文字]"/>
      <dgm:spPr/>
      <dgm:t>
        <a:bodyPr/>
        <a:lstStyle/>
        <a:p>
          <a:r>
            <a:rPr lang="en-US" altLang="en-US" dirty="0" smtClean="0"/>
            <a:t>clustering entities</a:t>
          </a:r>
          <a:endParaRPr lang="zh-TW" altLang="en-US" dirty="0"/>
        </a:p>
      </dgm:t>
    </dgm:pt>
    <dgm:pt modelId="{0189E666-17D7-420C-9EAD-3C145FF8E357}" type="parTrans" cxnId="{A5BBB128-D4A8-4E85-942F-24332A2EF06E}">
      <dgm:prSet/>
      <dgm:spPr/>
      <dgm:t>
        <a:bodyPr/>
        <a:lstStyle/>
        <a:p>
          <a:endParaRPr lang="zh-TW" altLang="en-US"/>
        </a:p>
      </dgm:t>
    </dgm:pt>
    <dgm:pt modelId="{B47A1FB9-798F-4710-801C-13F8F9B3A4A5}" type="sibTrans" cxnId="{A5BBB128-D4A8-4E85-942F-24332A2EF06E}">
      <dgm:prSet/>
      <dgm:spPr/>
      <dgm:t>
        <a:bodyPr/>
        <a:lstStyle/>
        <a:p>
          <a:endParaRPr lang="zh-TW" altLang="en-US"/>
        </a:p>
      </dgm:t>
    </dgm:pt>
    <dgm:pt modelId="{0C0B7557-E8AB-4863-9163-1B5BE3BCA179}">
      <dgm:prSet phldrT="[文字]"/>
      <dgm:spPr/>
      <dgm:t>
        <a:bodyPr/>
        <a:lstStyle/>
        <a:p>
          <a:r>
            <a:rPr lang="en-US" altLang="en-US" dirty="0" smtClean="0"/>
            <a:t>clustering queries</a:t>
          </a:r>
          <a:endParaRPr lang="zh-TW" altLang="en-US" dirty="0"/>
        </a:p>
      </dgm:t>
    </dgm:pt>
    <dgm:pt modelId="{6EC80C8F-938A-4F69-9E2D-E0BC4D9A3D17}" type="parTrans" cxnId="{87A9D9F7-90F3-497F-AF12-0F1C903B7B27}">
      <dgm:prSet/>
      <dgm:spPr/>
      <dgm:t>
        <a:bodyPr/>
        <a:lstStyle/>
        <a:p>
          <a:endParaRPr lang="zh-TW" altLang="en-US"/>
        </a:p>
      </dgm:t>
    </dgm:pt>
    <dgm:pt modelId="{E6F455B8-9A82-4542-81BC-19D872751A33}" type="sibTrans" cxnId="{87A9D9F7-90F3-497F-AF12-0F1C903B7B27}">
      <dgm:prSet/>
      <dgm:spPr/>
      <dgm:t>
        <a:bodyPr/>
        <a:lstStyle/>
        <a:p>
          <a:endParaRPr lang="zh-TW" altLang="en-US"/>
        </a:p>
      </dgm:t>
    </dgm:pt>
    <dgm:pt modelId="{8AF307BC-9B82-4548-9AF0-4A317E4B3A06}">
      <dgm:prSet phldrT="[文字]"/>
      <dgm:spPr/>
      <dgm:t>
        <a:bodyPr/>
        <a:lstStyle/>
        <a:p>
          <a:r>
            <a:rPr lang="en-US" altLang="en-US" dirty="0" smtClean="0"/>
            <a:t>Classifies query suggestions</a:t>
          </a:r>
          <a:endParaRPr lang="zh-TW" altLang="en-US" dirty="0"/>
        </a:p>
      </dgm:t>
    </dgm:pt>
    <dgm:pt modelId="{5AE7E869-CE7B-43E3-9B7A-EC17F071FBA1}" type="parTrans" cxnId="{3BA8BBA9-D0A7-4DFB-89F4-BA031EEBA239}">
      <dgm:prSet/>
      <dgm:spPr/>
      <dgm:t>
        <a:bodyPr/>
        <a:lstStyle/>
        <a:p>
          <a:endParaRPr lang="zh-TW" altLang="en-US"/>
        </a:p>
      </dgm:t>
    </dgm:pt>
    <dgm:pt modelId="{20076284-22EA-494A-82D4-CD9776D7E947}" type="sibTrans" cxnId="{3BA8BBA9-D0A7-4DFB-89F4-BA031EEBA239}">
      <dgm:prSet/>
      <dgm:spPr/>
      <dgm:t>
        <a:bodyPr/>
        <a:lstStyle/>
        <a:p>
          <a:endParaRPr lang="zh-TW" altLang="en-US"/>
        </a:p>
      </dgm:t>
    </dgm:pt>
    <dgm:pt modelId="{335D1229-E5D7-45BD-92AC-436EE901ACFF}" type="pres">
      <dgm:prSet presAssocID="{89561408-7764-4FB7-AEFB-FDA522B2E5AB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64D1236-B2F9-434A-9601-454F6D6520AA}" type="pres">
      <dgm:prSet presAssocID="{8AF307BC-9B82-4548-9AF0-4A317E4B3A06}" presName="Accent3" presStyleCnt="0"/>
      <dgm:spPr/>
    </dgm:pt>
    <dgm:pt modelId="{B954D30A-97A5-4AEA-8D3E-0BF6A9626AAC}" type="pres">
      <dgm:prSet presAssocID="{8AF307BC-9B82-4548-9AF0-4A317E4B3A06}" presName="Accent" presStyleLbl="node1" presStyleIdx="0" presStyleCnt="3"/>
      <dgm:spPr/>
      <dgm:t>
        <a:bodyPr/>
        <a:lstStyle/>
        <a:p>
          <a:endParaRPr lang="zh-TW" altLang="en-US"/>
        </a:p>
      </dgm:t>
    </dgm:pt>
    <dgm:pt modelId="{17700426-80F8-4AB4-A809-0D529C1DD5C3}" type="pres">
      <dgm:prSet presAssocID="{8AF307BC-9B82-4548-9AF0-4A317E4B3A06}" presName="ParentBackground3" presStyleCnt="0"/>
      <dgm:spPr/>
    </dgm:pt>
    <dgm:pt modelId="{959A3B9A-D3D0-46F6-8171-BE4D86A189DE}" type="pres">
      <dgm:prSet presAssocID="{8AF307BC-9B82-4548-9AF0-4A317E4B3A06}" presName="ParentBackground" presStyleLbl="fgAcc1" presStyleIdx="0" presStyleCnt="3"/>
      <dgm:spPr/>
      <dgm:t>
        <a:bodyPr/>
        <a:lstStyle/>
        <a:p>
          <a:endParaRPr lang="zh-TW" altLang="en-US"/>
        </a:p>
      </dgm:t>
    </dgm:pt>
    <dgm:pt modelId="{D51A916E-19E7-44DD-8110-117CBDD244FB}" type="pres">
      <dgm:prSet presAssocID="{8AF307BC-9B82-4548-9AF0-4A317E4B3A0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682E5E-732A-40BD-9976-D1C4571CA037}" type="pres">
      <dgm:prSet presAssocID="{0C0B7557-E8AB-4863-9163-1B5BE3BCA179}" presName="Accent2" presStyleCnt="0"/>
      <dgm:spPr/>
    </dgm:pt>
    <dgm:pt modelId="{EB959DA1-B2E2-4584-BF7F-27F33C3B523F}" type="pres">
      <dgm:prSet presAssocID="{0C0B7557-E8AB-4863-9163-1B5BE3BCA179}" presName="Accent" presStyleLbl="node1" presStyleIdx="1" presStyleCnt="3"/>
      <dgm:spPr/>
    </dgm:pt>
    <dgm:pt modelId="{3ED1F304-BC03-4A94-9486-4E6E689CCA4F}" type="pres">
      <dgm:prSet presAssocID="{0C0B7557-E8AB-4863-9163-1B5BE3BCA179}" presName="ParentBackground2" presStyleCnt="0"/>
      <dgm:spPr/>
    </dgm:pt>
    <dgm:pt modelId="{74DF11B2-BC26-4268-B911-1E45E353B2F6}" type="pres">
      <dgm:prSet presAssocID="{0C0B7557-E8AB-4863-9163-1B5BE3BCA179}" presName="ParentBackground" presStyleLbl="fgAcc1" presStyleIdx="1" presStyleCnt="3"/>
      <dgm:spPr/>
      <dgm:t>
        <a:bodyPr/>
        <a:lstStyle/>
        <a:p>
          <a:endParaRPr lang="zh-TW" altLang="en-US"/>
        </a:p>
      </dgm:t>
    </dgm:pt>
    <dgm:pt modelId="{46C28A92-D0B1-433F-B14B-0B636A100753}" type="pres">
      <dgm:prSet presAssocID="{0C0B7557-E8AB-4863-9163-1B5BE3BCA17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787D41-A553-4636-8CF4-47724C55F7DC}" type="pres">
      <dgm:prSet presAssocID="{63BD70EC-DE04-4C05-B796-CAB55A6FF01C}" presName="Accent1" presStyleCnt="0"/>
      <dgm:spPr/>
    </dgm:pt>
    <dgm:pt modelId="{5A9E225A-DDBD-4933-BC99-563A385A9197}" type="pres">
      <dgm:prSet presAssocID="{63BD70EC-DE04-4C05-B796-CAB55A6FF01C}" presName="Accent" presStyleLbl="node1" presStyleIdx="2" presStyleCnt="3"/>
      <dgm:spPr/>
    </dgm:pt>
    <dgm:pt modelId="{83F22CD3-0366-43D6-9769-F874A4F03494}" type="pres">
      <dgm:prSet presAssocID="{63BD70EC-DE04-4C05-B796-CAB55A6FF01C}" presName="ParentBackground1" presStyleCnt="0"/>
      <dgm:spPr/>
    </dgm:pt>
    <dgm:pt modelId="{6D8F83B3-8CE3-45E9-90A8-F1976960EE0E}" type="pres">
      <dgm:prSet presAssocID="{63BD70EC-DE04-4C05-B796-CAB55A6FF01C}" presName="ParentBackground" presStyleLbl="fgAcc1" presStyleIdx="2" presStyleCnt="3"/>
      <dgm:spPr/>
      <dgm:t>
        <a:bodyPr/>
        <a:lstStyle/>
        <a:p>
          <a:endParaRPr lang="zh-TW" altLang="en-US"/>
        </a:p>
      </dgm:t>
    </dgm:pt>
    <dgm:pt modelId="{8DCD057F-E8ED-4145-8301-9E2092FC9D0B}" type="pres">
      <dgm:prSet presAssocID="{63BD70EC-DE04-4C05-B796-CAB55A6FF01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EE542BF-9313-4D70-A8C4-67F689617004}" type="presOf" srcId="{63BD70EC-DE04-4C05-B796-CAB55A6FF01C}" destId="{8DCD057F-E8ED-4145-8301-9E2092FC9D0B}" srcOrd="1" destOrd="0" presId="urn:microsoft.com/office/officeart/2011/layout/CircleProcess"/>
    <dgm:cxn modelId="{689E487E-EDF1-4C80-B3C1-0201B03CD17C}" type="presOf" srcId="{89561408-7764-4FB7-AEFB-FDA522B2E5AB}" destId="{335D1229-E5D7-45BD-92AC-436EE901ACFF}" srcOrd="0" destOrd="0" presId="urn:microsoft.com/office/officeart/2011/layout/CircleProcess"/>
    <dgm:cxn modelId="{87A9D9F7-90F3-497F-AF12-0F1C903B7B27}" srcId="{89561408-7764-4FB7-AEFB-FDA522B2E5AB}" destId="{0C0B7557-E8AB-4863-9163-1B5BE3BCA179}" srcOrd="1" destOrd="0" parTransId="{6EC80C8F-938A-4F69-9E2D-E0BC4D9A3D17}" sibTransId="{E6F455B8-9A82-4542-81BC-19D872751A33}"/>
    <dgm:cxn modelId="{4ECE5B5A-0C2A-4C9E-A73E-9BC7B17FBEBC}" type="presOf" srcId="{8AF307BC-9B82-4548-9AF0-4A317E4B3A06}" destId="{D51A916E-19E7-44DD-8110-117CBDD244FB}" srcOrd="1" destOrd="0" presId="urn:microsoft.com/office/officeart/2011/layout/CircleProcess"/>
    <dgm:cxn modelId="{806B13FE-DAA4-4E46-B113-B2E9E860C71F}" type="presOf" srcId="{0C0B7557-E8AB-4863-9163-1B5BE3BCA179}" destId="{74DF11B2-BC26-4268-B911-1E45E353B2F6}" srcOrd="0" destOrd="0" presId="urn:microsoft.com/office/officeart/2011/layout/CircleProcess"/>
    <dgm:cxn modelId="{A7D14357-F028-4C5F-B40E-1CDCC0D3F44D}" type="presOf" srcId="{0C0B7557-E8AB-4863-9163-1B5BE3BCA179}" destId="{46C28A92-D0B1-433F-B14B-0B636A100753}" srcOrd="1" destOrd="0" presId="urn:microsoft.com/office/officeart/2011/layout/CircleProcess"/>
    <dgm:cxn modelId="{3BA8BBA9-D0A7-4DFB-89F4-BA031EEBA239}" srcId="{89561408-7764-4FB7-AEFB-FDA522B2E5AB}" destId="{8AF307BC-9B82-4548-9AF0-4A317E4B3A06}" srcOrd="2" destOrd="0" parTransId="{5AE7E869-CE7B-43E3-9B7A-EC17F071FBA1}" sibTransId="{20076284-22EA-494A-82D4-CD9776D7E947}"/>
    <dgm:cxn modelId="{ED0BB1D8-DE5F-48FB-B7AA-CA959B13A7F2}" type="presOf" srcId="{8AF307BC-9B82-4548-9AF0-4A317E4B3A06}" destId="{959A3B9A-D3D0-46F6-8171-BE4D86A189DE}" srcOrd="0" destOrd="0" presId="urn:microsoft.com/office/officeart/2011/layout/CircleProcess"/>
    <dgm:cxn modelId="{A5BBB128-D4A8-4E85-942F-24332A2EF06E}" srcId="{89561408-7764-4FB7-AEFB-FDA522B2E5AB}" destId="{63BD70EC-DE04-4C05-B796-CAB55A6FF01C}" srcOrd="0" destOrd="0" parTransId="{0189E666-17D7-420C-9EAD-3C145FF8E357}" sibTransId="{B47A1FB9-798F-4710-801C-13F8F9B3A4A5}"/>
    <dgm:cxn modelId="{B3C8B8C2-837B-449A-8B09-C00E07A1B367}" type="presOf" srcId="{63BD70EC-DE04-4C05-B796-CAB55A6FF01C}" destId="{6D8F83B3-8CE3-45E9-90A8-F1976960EE0E}" srcOrd="0" destOrd="0" presId="urn:microsoft.com/office/officeart/2011/layout/CircleProcess"/>
    <dgm:cxn modelId="{05CD06F5-E2C1-41D3-81D8-B697FB5CFEFB}" type="presParOf" srcId="{335D1229-E5D7-45BD-92AC-436EE901ACFF}" destId="{564D1236-B2F9-434A-9601-454F6D6520AA}" srcOrd="0" destOrd="0" presId="urn:microsoft.com/office/officeart/2011/layout/CircleProcess"/>
    <dgm:cxn modelId="{48222315-75CB-42A8-8C70-EE865DB9C9D3}" type="presParOf" srcId="{564D1236-B2F9-434A-9601-454F6D6520AA}" destId="{B954D30A-97A5-4AEA-8D3E-0BF6A9626AAC}" srcOrd="0" destOrd="0" presId="urn:microsoft.com/office/officeart/2011/layout/CircleProcess"/>
    <dgm:cxn modelId="{D89DB390-8AC0-4B8A-BD16-559492164B8E}" type="presParOf" srcId="{335D1229-E5D7-45BD-92AC-436EE901ACFF}" destId="{17700426-80F8-4AB4-A809-0D529C1DD5C3}" srcOrd="1" destOrd="0" presId="urn:microsoft.com/office/officeart/2011/layout/CircleProcess"/>
    <dgm:cxn modelId="{A6B0C6D1-E91A-4229-BBBF-612D2FD56250}" type="presParOf" srcId="{17700426-80F8-4AB4-A809-0D529C1DD5C3}" destId="{959A3B9A-D3D0-46F6-8171-BE4D86A189DE}" srcOrd="0" destOrd="0" presId="urn:microsoft.com/office/officeart/2011/layout/CircleProcess"/>
    <dgm:cxn modelId="{0B7E29CF-42E7-4340-9360-AA5F8F0C9B25}" type="presParOf" srcId="{335D1229-E5D7-45BD-92AC-436EE901ACFF}" destId="{D51A916E-19E7-44DD-8110-117CBDD244FB}" srcOrd="2" destOrd="0" presId="urn:microsoft.com/office/officeart/2011/layout/CircleProcess"/>
    <dgm:cxn modelId="{02EA509C-B9C1-46AA-894B-12420D6FFB56}" type="presParOf" srcId="{335D1229-E5D7-45BD-92AC-436EE901ACFF}" destId="{7D682E5E-732A-40BD-9976-D1C4571CA037}" srcOrd="3" destOrd="0" presId="urn:microsoft.com/office/officeart/2011/layout/CircleProcess"/>
    <dgm:cxn modelId="{14790D3F-54E5-43C9-B55B-5F6DAC7467C1}" type="presParOf" srcId="{7D682E5E-732A-40BD-9976-D1C4571CA037}" destId="{EB959DA1-B2E2-4584-BF7F-27F33C3B523F}" srcOrd="0" destOrd="0" presId="urn:microsoft.com/office/officeart/2011/layout/CircleProcess"/>
    <dgm:cxn modelId="{76DCB70A-AF6C-4554-BE45-D9594570D4A8}" type="presParOf" srcId="{335D1229-E5D7-45BD-92AC-436EE901ACFF}" destId="{3ED1F304-BC03-4A94-9486-4E6E689CCA4F}" srcOrd="4" destOrd="0" presId="urn:microsoft.com/office/officeart/2011/layout/CircleProcess"/>
    <dgm:cxn modelId="{8F154703-E19B-489D-B724-5FE8C9E8569E}" type="presParOf" srcId="{3ED1F304-BC03-4A94-9486-4E6E689CCA4F}" destId="{74DF11B2-BC26-4268-B911-1E45E353B2F6}" srcOrd="0" destOrd="0" presId="urn:microsoft.com/office/officeart/2011/layout/CircleProcess"/>
    <dgm:cxn modelId="{5039F230-4AA4-4D03-B206-79BEE796379D}" type="presParOf" srcId="{335D1229-E5D7-45BD-92AC-436EE901ACFF}" destId="{46C28A92-D0B1-433F-B14B-0B636A100753}" srcOrd="5" destOrd="0" presId="urn:microsoft.com/office/officeart/2011/layout/CircleProcess"/>
    <dgm:cxn modelId="{842CD383-1574-4CB7-AF78-EAA30B52DEC9}" type="presParOf" srcId="{335D1229-E5D7-45BD-92AC-436EE901ACFF}" destId="{A5787D41-A553-4636-8CF4-47724C55F7DC}" srcOrd="6" destOrd="0" presId="urn:microsoft.com/office/officeart/2011/layout/CircleProcess"/>
    <dgm:cxn modelId="{C6E832DE-F107-4CF6-B177-C3EF99FCD791}" type="presParOf" srcId="{A5787D41-A553-4636-8CF4-47724C55F7DC}" destId="{5A9E225A-DDBD-4933-BC99-563A385A9197}" srcOrd="0" destOrd="0" presId="urn:microsoft.com/office/officeart/2011/layout/CircleProcess"/>
    <dgm:cxn modelId="{7C66E6C4-2AC6-4FB0-BB6B-07C6D23B478D}" type="presParOf" srcId="{335D1229-E5D7-45BD-92AC-436EE901ACFF}" destId="{83F22CD3-0366-43D6-9769-F874A4F03494}" srcOrd="7" destOrd="0" presId="urn:microsoft.com/office/officeart/2011/layout/CircleProcess"/>
    <dgm:cxn modelId="{9E0C7DAD-F90A-45BC-97CE-0C728EAABDD7}" type="presParOf" srcId="{83F22CD3-0366-43D6-9769-F874A4F03494}" destId="{6D8F83B3-8CE3-45E9-90A8-F1976960EE0E}" srcOrd="0" destOrd="0" presId="urn:microsoft.com/office/officeart/2011/layout/CircleProcess"/>
    <dgm:cxn modelId="{D381CB2F-38D0-4C88-806F-187E93AD188F}" type="presParOf" srcId="{335D1229-E5D7-45BD-92AC-436EE901ACFF}" destId="{8DCD057F-E8ED-4145-8301-9E2092FC9D0B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4D30A-97A5-4AEA-8D3E-0BF6A9626AAC}">
      <dsp:nvSpPr>
        <dsp:cNvPr id="0" name=""/>
        <dsp:cNvSpPr/>
      </dsp:nvSpPr>
      <dsp:spPr>
        <a:xfrm>
          <a:off x="5401634" y="1126100"/>
          <a:ext cx="2356288" cy="23567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9A3B9A-D3D0-46F6-8171-BE4D86A189DE}">
      <dsp:nvSpPr>
        <dsp:cNvPr id="0" name=""/>
        <dsp:cNvSpPr/>
      </dsp:nvSpPr>
      <dsp:spPr>
        <a:xfrm>
          <a:off x="5479871" y="1204671"/>
          <a:ext cx="2199816" cy="21995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500" kern="1200" dirty="0" smtClean="0"/>
            <a:t>Classifies query suggestions</a:t>
          </a:r>
          <a:endParaRPr lang="zh-TW" altLang="en-US" sz="2500" kern="1200" dirty="0"/>
        </a:p>
      </dsp:txBody>
      <dsp:txXfrm>
        <a:off x="5794349" y="1518956"/>
        <a:ext cx="1570858" cy="1571011"/>
      </dsp:txXfrm>
    </dsp:sp>
    <dsp:sp modelId="{EB959DA1-B2E2-4584-BF7F-27F33C3B523F}">
      <dsp:nvSpPr>
        <dsp:cNvPr id="0" name=""/>
        <dsp:cNvSpPr/>
      </dsp:nvSpPr>
      <dsp:spPr>
        <a:xfrm rot="2700000">
          <a:off x="2969181" y="1128949"/>
          <a:ext cx="2350613" cy="235061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-81596"/>
                <a:satOff val="-4716"/>
                <a:lumOff val="6471"/>
                <a:alphaOff val="0"/>
                <a:tint val="92000"/>
                <a:satMod val="170000"/>
              </a:schemeClr>
            </a:gs>
            <a:gs pos="15000">
              <a:schemeClr val="accent2">
                <a:hueOff val="-81596"/>
                <a:satOff val="-4716"/>
                <a:lumOff val="6471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-81596"/>
                <a:satOff val="-4716"/>
                <a:lumOff val="6471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-81596"/>
                <a:satOff val="-4716"/>
                <a:lumOff val="6471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-81596"/>
                <a:satOff val="-4716"/>
                <a:lumOff val="6471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DF11B2-BC26-4268-B911-1E45E353B2F6}">
      <dsp:nvSpPr>
        <dsp:cNvPr id="0" name=""/>
        <dsp:cNvSpPr/>
      </dsp:nvSpPr>
      <dsp:spPr>
        <a:xfrm>
          <a:off x="3044579" y="1204671"/>
          <a:ext cx="2199816" cy="21995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1596"/>
              <a:satOff val="-4716"/>
              <a:lumOff val="6471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500" kern="1200" dirty="0" smtClean="0"/>
            <a:t>clustering queries</a:t>
          </a:r>
          <a:endParaRPr lang="zh-TW" altLang="en-US" sz="2500" kern="1200" dirty="0"/>
        </a:p>
      </dsp:txBody>
      <dsp:txXfrm>
        <a:off x="3359058" y="1518956"/>
        <a:ext cx="1570858" cy="1571011"/>
      </dsp:txXfrm>
    </dsp:sp>
    <dsp:sp modelId="{5A9E225A-DDBD-4933-BC99-563A385A9197}">
      <dsp:nvSpPr>
        <dsp:cNvPr id="0" name=""/>
        <dsp:cNvSpPr/>
      </dsp:nvSpPr>
      <dsp:spPr>
        <a:xfrm rot="2700000">
          <a:off x="533889" y="1128949"/>
          <a:ext cx="2350613" cy="235061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-163191"/>
                <a:satOff val="-9432"/>
                <a:lumOff val="12941"/>
                <a:alphaOff val="0"/>
                <a:tint val="92000"/>
                <a:satMod val="170000"/>
              </a:schemeClr>
            </a:gs>
            <a:gs pos="15000">
              <a:schemeClr val="accent2">
                <a:hueOff val="-163191"/>
                <a:satOff val="-9432"/>
                <a:lumOff val="12941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-163191"/>
                <a:satOff val="-9432"/>
                <a:lumOff val="12941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-163191"/>
                <a:satOff val="-9432"/>
                <a:lumOff val="12941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-163191"/>
                <a:satOff val="-9432"/>
                <a:lumOff val="12941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8F83B3-8CE3-45E9-90A8-F1976960EE0E}">
      <dsp:nvSpPr>
        <dsp:cNvPr id="0" name=""/>
        <dsp:cNvSpPr/>
      </dsp:nvSpPr>
      <dsp:spPr>
        <a:xfrm>
          <a:off x="609288" y="1204671"/>
          <a:ext cx="2199816" cy="21995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63191"/>
              <a:satOff val="-9432"/>
              <a:lumOff val="12941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500" kern="1200" dirty="0" smtClean="0"/>
            <a:t>clustering entities</a:t>
          </a:r>
          <a:endParaRPr lang="zh-TW" altLang="en-US" sz="2500" kern="1200" dirty="0"/>
        </a:p>
      </dsp:txBody>
      <dsp:txXfrm>
        <a:off x="923766" y="1518956"/>
        <a:ext cx="1570858" cy="1571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圓形流程"/>
  <dgm:desc val="用來顯示一個流程中的連續步驟。 上限為 11 個階層 1 圖形，階層 2 圖形的數量則無限制。 最適合用在少量文字的情況。未使用的文字不會出現，但只要切換版面配置，仍然可以使用。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3C7C5-C218-45FB-AAFF-F6D07354AAC7}" type="datetimeFigureOut">
              <a:rPr lang="zh-TW" altLang="en-US" smtClean="0"/>
              <a:t>2012/10/18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23192-C9A4-4C0D-9B89-6D4AEE2727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49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current query is “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nikon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,” and </a:t>
            </a:r>
          </a:p>
          <a:p>
            <a:pPr marL="228600" indent="-228600">
              <a:buAutoNum type="arabicPeriod"/>
            </a:pP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specialization suggestions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“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nikon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are classified into several categories such as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accessories.</a:t>
            </a:r>
          </a:p>
          <a:p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  parallel movement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alternative 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entities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canon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and “</a:t>
            </a:r>
            <a:r>
              <a:rPr lang="en-US" altLang="zh-TW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olympus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”are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presented vertically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Ex:“canon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is selected as the current alternative entity.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23192-C9A4-4C0D-9B89-6D4AEE27272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11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clusters entities(e.g. “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nikon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,” “canon” and “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olympus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in Figure 1) based on queries that contain these entities.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clusters queries based on clicked URLs, and selects some clusters as query suggestion categories(e.g.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accessories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Classifies query suggestions into labeled categories that are shared across entities.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23192-C9A4-4C0D-9B89-6D4AEE27272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91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TW" sz="1200" dirty="0" smtClean="0"/>
              <a:t>Categories should be chosen so that they are equally useful to all the entities in the cluster.</a:t>
            </a:r>
          </a:p>
          <a:p>
            <a:pPr marL="228600" indent="-228600">
              <a:buAutoNum type="arabicPeriod" startAt="2"/>
            </a:pP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Categories should be chosen so that they are neither too broad nor too narrow.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  Given a set of categories, query suggestions should be classified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appropriately.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23192-C9A4-4C0D-9B89-6D4AEE27272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16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i="1" dirty="0" smtClean="0"/>
              <a:t>P</a:t>
            </a:r>
            <a:r>
              <a:rPr lang="en-US" altLang="zh-TW" i="1" baseline="-25000" dirty="0" smtClean="0"/>
              <a:t>K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TW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ej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represents the probability that a query suggestion classified into a category </a:t>
            </a:r>
            <a:r>
              <a:rPr lang="en-US" altLang="zh-TW" sz="1200" b="0" baseline="-25000" dirty="0" smtClean="0"/>
              <a:t>Q</a:t>
            </a:r>
            <a:r>
              <a:rPr lang="en-US" altLang="zh-TW" sz="1200" b="0" baseline="30000" dirty="0" smtClean="0"/>
              <a:t>(k)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of an entity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altLang="zh-TW" sz="1200" b="0" i="0" u="none" strike="noStrike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23192-C9A4-4C0D-9B89-6D4AEE27272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047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P.S  To generate query suggestions, we applied the hitting time algorithm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First, constructed a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clickthrough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bipartite graph, where queries and URLs are nodes and each edge represents a URL click in a search engine result page produced in response to a query. The click count 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q, u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used as the weight of each edge. For every query pair, we computed the hitting time of a random walk, defined as the expected number of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steps it takes from a query to another on the bipartite graph. Finally, we selected 20 queries that are the “closest” to each query.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23192-C9A4-4C0D-9B89-6D4AEE27272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151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1.Our 20 subjects were undergraduate or graduate students in computer science in their twenties.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2.The subjects were asked to collect as many answers relevant to each task as possible within five minutes.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3.the subjects filled out a questionnaire about that particular task. Upon completion of the 20 tasks, the subjects filled out a questionnaire about the entire experiment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and their preference of interfaces.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23192-C9A4-4C0D-9B89-6D4AEE272720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96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§ 1 :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SParQS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users found more answers in Entity Comparison tasks and fewer answers in Information Gathering tasks [Table 4(a)]. But these are not statistically significant.</a:t>
            </a:r>
          </a:p>
          <a:p>
            <a:r>
              <a:rPr lang="en-US" altLang="zh-TW" dirty="0" smtClean="0"/>
              <a:t>§ 2 :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Especially in Entity Comparison tasks, the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SParQS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users found answers for significantly more entities than the flat list users[Table 4(e)].</a:t>
            </a:r>
          </a:p>
          <a:p>
            <a:r>
              <a:rPr lang="en-US" altLang="zh-TW" dirty="0" smtClean="0"/>
              <a:t>§ 3 :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SParQS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interface was helpful in Entity Comparison tasks in terms of finding answers, but underperformed the flat list interface in Information Gathering tasks.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23192-C9A4-4C0D-9B89-6D4AEE272720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25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EE59B-E07E-412B-A885-1208C1322084}" type="datetime1">
              <a:rPr lang="zh-TW" altLang="en-US" smtClean="0"/>
              <a:t>2012/10/18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7433E7-830A-40A3-812D-9FC6A56F903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50DF-9234-4800-B3EE-FA23265249EA}" type="datetime1">
              <a:rPr lang="zh-TW" altLang="en-US" smtClean="0"/>
              <a:t>2012/10/18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7433E7-830A-40A3-812D-9FC6A56F903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1BA23-B247-439F-9D0A-7D10CFBC5CDE}" type="datetime1">
              <a:rPr lang="zh-TW" altLang="en-US" smtClean="0"/>
              <a:t>2012/10/18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7433E7-830A-40A3-812D-9FC6A56F903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DFF48-2B1F-46BC-AD19-6645D64E37C2}" type="datetime1">
              <a:rPr lang="zh-TW" altLang="en-US" smtClean="0"/>
              <a:t>2012/10/18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7433E7-830A-40A3-812D-9FC6A56F903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49640B-9468-4714-9D3D-DC7B843C9E20}" type="datetime1">
              <a:rPr lang="zh-TW" altLang="en-US" smtClean="0"/>
              <a:t>2012/10/18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7433E7-830A-40A3-812D-9FC6A56F903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423F1-53F8-48CF-9AED-B0ECC071734D}" type="datetime1">
              <a:rPr lang="zh-TW" altLang="en-US" smtClean="0"/>
              <a:t>2012/10/18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7433E7-830A-40A3-812D-9FC6A56F903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2E8BC6-3136-40DF-B4EC-B3C12B53F4CE}" type="datetime1">
              <a:rPr lang="zh-TW" altLang="en-US" smtClean="0"/>
              <a:t>2012/10/18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7433E7-830A-40A3-812D-9FC6A56F903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9A8A46-D2F0-404D-9546-E68852CBD077}" type="datetime1">
              <a:rPr lang="zh-TW" altLang="en-US" smtClean="0"/>
              <a:t>2012/10/18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7433E7-830A-40A3-812D-9FC6A56F903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5E45D-3C68-44A7-826E-7403EA9D9531}" type="datetime1">
              <a:rPr lang="zh-TW" altLang="en-US" smtClean="0"/>
              <a:t>2012/10/18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7433E7-830A-40A3-812D-9FC6A56F903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CDD23-7953-475D-BDBC-53F49BD5BA92}" type="datetime1">
              <a:rPr lang="zh-TW" altLang="en-US" smtClean="0"/>
              <a:t>2012/10/18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7433E7-830A-40A3-812D-9FC6A56F903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1FFF09-2231-4477-8D3A-6E90D20C8129}" type="datetime1">
              <a:rPr lang="zh-TW" altLang="en-US" smtClean="0"/>
              <a:t>2012/10/18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7433E7-830A-40A3-812D-9FC6A56F903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4B1504C-7D98-40D3-92FA-516264A298F8}" type="datetime1">
              <a:rPr lang="zh-TW" altLang="en-US" smtClean="0"/>
              <a:t>2012/10/18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C7433E7-830A-40A3-812D-9FC6A56F903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ww.canon.com.tw/" TargetMode="Externa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3648" y="2996952"/>
            <a:ext cx="75797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Date:  </a:t>
            </a:r>
            <a:r>
              <a:rPr lang="en-US" altLang="zh-TW" sz="2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2012/10/18</a:t>
            </a:r>
          </a:p>
          <a:p>
            <a:r>
              <a:rPr lang="en-US" altLang="zh-TW" sz="2400" b="1" dirty="0" smtClean="0">
                <a:latin typeface="Century Schoolbook" pitchFamily="18" charset="0"/>
                <a:ea typeface="標楷體" pitchFamily="65" charset="-120"/>
              </a:rPr>
              <a:t>Author: </a:t>
            </a:r>
            <a:r>
              <a:rPr lang="en-US" altLang="zh-TW" sz="2400" dirty="0">
                <a:latin typeface="Calibri" pitchFamily="34" charset="0"/>
                <a:cs typeface="Calibri" pitchFamily="34" charset="0"/>
              </a:rPr>
              <a:t>Makoto P.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Kato , Tetsuya Sakai , </a:t>
            </a:r>
            <a:r>
              <a:rPr lang="en-US" altLang="zh-TW" sz="2400" dirty="0">
                <a:latin typeface="Calibri" pitchFamily="34" charset="0"/>
                <a:cs typeface="Calibri" pitchFamily="34" charset="0"/>
              </a:rPr>
              <a:t>Katsumi Tanaka</a:t>
            </a:r>
            <a:endParaRPr lang="en-US" altLang="zh-TW" sz="2400" b="1" dirty="0" smtClean="0">
              <a:solidFill>
                <a:schemeClr val="tx1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Source: </a:t>
            </a:r>
            <a:r>
              <a:rPr lang="en-US" altLang="zh-TW" sz="2400" dirty="0">
                <a:latin typeface="Calibri" pitchFamily="34" charset="0"/>
                <a:ea typeface="標楷體" pitchFamily="65" charset="-120"/>
                <a:cs typeface="Calibri" pitchFamily="34" charset="0"/>
              </a:rPr>
              <a:t>W</a:t>
            </a:r>
            <a:r>
              <a:rPr lang="en-US" altLang="zh-TW" sz="2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orld </a:t>
            </a:r>
            <a:r>
              <a:rPr lang="en-US" altLang="zh-TW" sz="2400" dirty="0">
                <a:latin typeface="Calibri" pitchFamily="34" charset="0"/>
                <a:ea typeface="標楷體" pitchFamily="65" charset="-120"/>
                <a:cs typeface="Calibri" pitchFamily="34" charset="0"/>
              </a:rPr>
              <a:t>W</a:t>
            </a:r>
            <a:r>
              <a:rPr lang="en-US" altLang="zh-TW" sz="2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ide </a:t>
            </a:r>
            <a:r>
              <a:rPr lang="en-US" altLang="zh-TW" sz="2400" dirty="0">
                <a:latin typeface="Calibri" pitchFamily="34" charset="0"/>
                <a:ea typeface="標楷體" pitchFamily="65" charset="-120"/>
                <a:cs typeface="Calibri" pitchFamily="34" charset="0"/>
              </a:rPr>
              <a:t>W</a:t>
            </a:r>
            <a:r>
              <a:rPr lang="en-US" altLang="zh-TW" sz="2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eb conference (WWW </a:t>
            </a:r>
            <a:r>
              <a:rPr lang="en-US" altLang="zh-TW" sz="2400" dirty="0" smtClean="0">
                <a:solidFill>
                  <a:schemeClr val="tx1"/>
                </a:solidFill>
                <a:latin typeface="Calibri" pitchFamily="34" charset="0"/>
                <a:ea typeface="標楷體"/>
                <a:cs typeface="Calibri" pitchFamily="34" charset="0"/>
              </a:rPr>
              <a:t>"</a:t>
            </a:r>
            <a:r>
              <a:rPr lang="en-US" altLang="zh-TW" sz="2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12)</a:t>
            </a: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Advisor:  </a:t>
            </a:r>
            <a:r>
              <a:rPr lang="en-US" altLang="zh-TW" sz="2400" dirty="0" err="1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Jia</a:t>
            </a:r>
            <a:r>
              <a:rPr lang="en-US" altLang="zh-TW" sz="2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-ling, </a:t>
            </a:r>
            <a:r>
              <a:rPr lang="en-US" altLang="zh-TW" sz="2400" dirty="0" err="1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Koh</a:t>
            </a:r>
            <a:endParaRPr lang="en-US" altLang="zh-TW" sz="2400" dirty="0" smtClean="0">
              <a:solidFill>
                <a:schemeClr val="tx1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Speaker: </a:t>
            </a:r>
            <a:r>
              <a:rPr lang="en-US" altLang="zh-TW" sz="2400" dirty="0" err="1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Jiun</a:t>
            </a:r>
            <a:r>
              <a:rPr lang="en-US" altLang="zh-TW" sz="2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 </a:t>
            </a:r>
            <a:r>
              <a:rPr lang="en-US" altLang="zh-TW" sz="2400" dirty="0" err="1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Jia</a:t>
            </a:r>
            <a:r>
              <a:rPr lang="en-US" altLang="zh-TW" sz="2400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, </a:t>
            </a:r>
            <a:r>
              <a:rPr lang="en-US" altLang="zh-TW" sz="2400" dirty="0" err="1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Chiou</a:t>
            </a:r>
            <a:endParaRPr lang="en-US" altLang="zh-TW" sz="2400" dirty="0">
              <a:solidFill>
                <a:schemeClr val="tx1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3026" y="860820"/>
            <a:ext cx="7920880" cy="161582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T w="0"/>
          </a:sp3d>
        </p:spPr>
        <p:txBody>
          <a:bodyPr wrap="square">
            <a:spAutoFit/>
          </a:bodyPr>
          <a:lstStyle/>
          <a:p>
            <a:pPr algn="ctr"/>
            <a:r>
              <a:rPr lang="en-US" altLang="zh-TW" sz="3300" b="1" dirty="0"/>
              <a:t>Structured Query Suggestion for Specialization </a:t>
            </a:r>
            <a:r>
              <a:rPr lang="en-US" altLang="zh-TW" sz="3300" b="1" dirty="0" smtClean="0"/>
              <a:t>and Parallel </a:t>
            </a:r>
            <a:r>
              <a:rPr lang="en-US" altLang="zh-TW" sz="3300" b="1" dirty="0"/>
              <a:t>Movement: Effect on Search Behaviors</a:t>
            </a:r>
            <a:endParaRPr lang="zh-TW" altLang="en-US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33E7-830A-40A3-812D-9FC6A56F9033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104"/>
            <a:ext cx="1301874" cy="234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15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fld id="{FC7433E7-830A-40A3-812D-9FC6A56F9033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919187"/>
              </p:ext>
            </p:extLst>
          </p:nvPr>
        </p:nvGraphicFramePr>
        <p:xfrm>
          <a:off x="1181754" y="698935"/>
          <a:ext cx="7782413" cy="191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7756"/>
                <a:gridCol w="5904657"/>
              </a:tblGrid>
              <a:tr h="379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800" b="0" dirty="0" smtClean="0"/>
                        <a:t>ε</a:t>
                      </a:r>
                      <a:r>
                        <a:rPr lang="en-US" altLang="zh-TW" sz="1800" b="0" dirty="0" smtClean="0"/>
                        <a:t>={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altLang="zh-TW" sz="1800" b="0" i="0" u="none" strike="noStrike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</a:t>
                      </a:r>
                      <a:r>
                        <a:rPr kumimoji="0" lang="en-US" altLang="zh-TW" sz="1800" b="0" i="0" u="none" strike="noStrike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</a:t>
                      </a:r>
                      <a:r>
                        <a:rPr kumimoji="0" lang="en-US" altLang="zh-TW" sz="1800" b="0" i="0" u="none" strike="noStrike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3,……..</a:t>
                      </a:r>
                      <a:r>
                        <a:rPr lang="en-US" altLang="zh-TW" sz="1800" b="0" dirty="0" smtClean="0"/>
                        <a:t>}</a:t>
                      </a:r>
                      <a:r>
                        <a:rPr lang="en-US" altLang="zh-TW" sz="2800" b="0" dirty="0" smtClean="0"/>
                        <a:t> </a:t>
                      </a:r>
                      <a:endParaRPr lang="zh-TW" altLang="en-US" sz="2800" b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of entity clusters</a:t>
                      </a:r>
                      <a:endParaRPr lang="zh-TW" altLang="en-US" dirty="0"/>
                    </a:p>
                  </a:txBody>
                  <a:tcPr/>
                </a:tc>
              </a:tr>
              <a:tr h="37959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    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of query suggestion </a:t>
                      </a:r>
                      <a:r>
                        <a:rPr kumimoji="0" lang="en-US" altLang="zh-TW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categories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each entity cluster </a:t>
                      </a:r>
                      <a:r>
                        <a:rPr kumimoji="0" lang="en-US" altLang="zh-TW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altLang="zh-TW" sz="1800" b="0" i="0" u="none" strike="noStrike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TW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en-US" dirty="0"/>
                    </a:p>
                  </a:txBody>
                  <a:tcPr/>
                </a:tc>
              </a:tr>
              <a:tr h="379599"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kumimoji="0" lang="en-US" altLang="zh-TW" sz="1800" b="0" i="0" u="none" strike="noStrike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of labels for each entity cluster </a:t>
                      </a:r>
                      <a:r>
                        <a:rPr kumimoji="0" lang="en-US" altLang="zh-TW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altLang="zh-TW" sz="1800" b="0" i="0" u="none" strike="noStrike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kumimoji="0" lang="en-US" altLang="zh-TW" sz="1800" b="0" i="0" u="none" strike="noStrike" kern="1200" baseline="-25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959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class of query suggestion sets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778" y="1398957"/>
            <a:ext cx="333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83" y="2252957"/>
            <a:ext cx="257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7339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835696" y="3356992"/>
            <a:ext cx="14055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Query: </a:t>
            </a:r>
            <a:r>
              <a:rPr lang="en-US" altLang="zh-TW" dirty="0" err="1" smtClean="0"/>
              <a:t>nikon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8" idx="2"/>
          </p:cNvCxnSpPr>
          <p:nvPr/>
        </p:nvCxnSpPr>
        <p:spPr>
          <a:xfrm flipH="1">
            <a:off x="2538452" y="3726324"/>
            <a:ext cx="1" cy="424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572187" y="3781856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srgbClr val="0070C0"/>
                </a:solidFill>
              </a:rPr>
              <a:t>SParQS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417536" y="4151188"/>
            <a:ext cx="25363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nikon</a:t>
            </a:r>
            <a:r>
              <a:rPr lang="en-US" altLang="zh-TW" dirty="0" smtClean="0"/>
              <a:t> camera , </a:t>
            </a:r>
            <a:r>
              <a:rPr lang="en-US" altLang="zh-TW" dirty="0" err="1" smtClean="0"/>
              <a:t>nikon</a:t>
            </a:r>
            <a:r>
              <a:rPr lang="en-US" altLang="zh-TW" dirty="0" smtClean="0"/>
              <a:t> lens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72112" y="3938756"/>
            <a:ext cx="117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</a:t>
            </a:r>
          </a:p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Suggestion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1342626" y="4230380"/>
            <a:ext cx="1501182" cy="290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2538452" y="4520520"/>
            <a:ext cx="1817524" cy="3486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5364088" y="4981723"/>
            <a:ext cx="12868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>
            <a:off x="3779912" y="4981723"/>
            <a:ext cx="576067" cy="4463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3241208" y="4981723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classify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9" y="5428089"/>
            <a:ext cx="42291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文字方塊 39"/>
          <p:cNvSpPr txBox="1"/>
          <p:nvPr/>
        </p:nvSpPr>
        <p:spPr>
          <a:xfrm>
            <a:off x="1298779" y="5877272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 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33" y="5895250"/>
            <a:ext cx="12096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52300"/>
            <a:ext cx="27622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6" grpId="0" animBg="1"/>
      <p:bldP spid="12" grpId="0"/>
      <p:bldP spid="18" grpId="0" animBg="1"/>
      <p:bldP spid="27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49234" y="332656"/>
            <a:ext cx="79844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TW" sz="2400" dirty="0" smtClean="0"/>
              <a:t>Three Criteria: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TW" sz="2400" dirty="0" smtClean="0"/>
          </a:p>
          <a:p>
            <a:pPr marL="457200" indent="-457200">
              <a:buFont typeface="Wingdings" pitchFamily="2" charset="2"/>
              <a:buAutoNum type="circleNumWdWhitePlain"/>
            </a:pPr>
            <a:r>
              <a:rPr lang="en-US" altLang="zh-TW" sz="2400" b="1" dirty="0"/>
              <a:t>Evenness of </a:t>
            </a:r>
            <a:r>
              <a:rPr lang="en-US" altLang="zh-TW" sz="2400" b="1" dirty="0" smtClean="0"/>
              <a:t>Categories</a:t>
            </a:r>
            <a:r>
              <a:rPr lang="en-US" altLang="zh-TW" sz="2400" dirty="0" smtClean="0"/>
              <a:t>:</a:t>
            </a:r>
          </a:p>
          <a:p>
            <a:r>
              <a:rPr lang="en-US" altLang="zh-TW" sz="2400" dirty="0" smtClean="0"/>
              <a:t>      </a:t>
            </a:r>
          </a:p>
          <a:p>
            <a:r>
              <a:rPr lang="en-US" altLang="zh-TW" sz="2400" dirty="0"/>
              <a:t> </a:t>
            </a:r>
            <a:r>
              <a:rPr lang="en-US" altLang="zh-TW" sz="2400" dirty="0" smtClean="0"/>
              <a:t>     Ex: the </a:t>
            </a:r>
            <a:r>
              <a:rPr lang="en-US" altLang="zh-TW" sz="2400" dirty="0"/>
              <a:t>entity </a:t>
            </a:r>
            <a:r>
              <a:rPr lang="en-US" altLang="zh-TW" sz="2400" dirty="0" smtClean="0"/>
              <a:t>cluster {“</a:t>
            </a:r>
            <a:r>
              <a:rPr lang="en-US" altLang="zh-TW" sz="2400" dirty="0" err="1"/>
              <a:t>nikon</a:t>
            </a:r>
            <a:r>
              <a:rPr lang="en-US" altLang="zh-TW" sz="2400" dirty="0"/>
              <a:t>”, “canon”, “</a:t>
            </a:r>
            <a:r>
              <a:rPr lang="en-US" altLang="zh-TW" sz="2400" dirty="0" err="1"/>
              <a:t>olympus</a:t>
            </a:r>
            <a:r>
              <a:rPr lang="en-US" altLang="zh-TW" sz="2400" dirty="0"/>
              <a:t>”}</a:t>
            </a:r>
          </a:p>
          <a:p>
            <a:r>
              <a:rPr lang="en-US" altLang="zh-TW" sz="2400" dirty="0" smtClean="0"/>
              <a:t>      category label :</a:t>
            </a:r>
            <a:r>
              <a:rPr lang="en-US" altLang="zh-TW" sz="2400" dirty="0" smtClean="0">
                <a:latin typeface="標楷體"/>
                <a:ea typeface="標楷體"/>
              </a:rPr>
              <a:t> "</a:t>
            </a:r>
            <a:r>
              <a:rPr lang="en-US" altLang="zh-TW" sz="2400" dirty="0" err="1" smtClean="0"/>
              <a:t>ixy</a:t>
            </a:r>
            <a:r>
              <a:rPr lang="en-US" altLang="zh-TW" sz="2400" dirty="0" smtClean="0">
                <a:latin typeface="標楷體"/>
                <a:ea typeface="標楷體"/>
              </a:rPr>
              <a:t>"   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pPr marL="457200" indent="-457200">
              <a:buFont typeface="Wingdings" pitchFamily="2" charset="2"/>
              <a:buAutoNum type="circleNumWdWhitePlain" startAt="2"/>
            </a:pPr>
            <a:r>
              <a:rPr lang="en-US" altLang="zh-TW" sz="2400" b="1" dirty="0" smtClean="0"/>
              <a:t>Specificity </a:t>
            </a:r>
            <a:r>
              <a:rPr lang="en-US" altLang="zh-TW" sz="2400" b="1" dirty="0"/>
              <a:t>of </a:t>
            </a:r>
            <a:r>
              <a:rPr lang="en-US" altLang="zh-TW" sz="2400" b="1" dirty="0" smtClean="0"/>
              <a:t>Categories</a:t>
            </a:r>
            <a:r>
              <a:rPr lang="en-US" altLang="zh-TW" sz="2400" dirty="0" smtClean="0"/>
              <a:t>:</a:t>
            </a:r>
          </a:p>
          <a:p>
            <a:pPr marL="457200" indent="-457200">
              <a:buFont typeface="Wingdings" pitchFamily="2" charset="2"/>
              <a:buAutoNum type="circleNumWdWhitePlain" startAt="2"/>
            </a:pPr>
            <a:endParaRPr lang="en-US" altLang="zh-TW" sz="2400" dirty="0" smtClean="0"/>
          </a:p>
          <a:p>
            <a:r>
              <a:rPr lang="en-US" altLang="zh-TW" sz="2400" dirty="0" smtClean="0"/>
              <a:t>      Ex:</a:t>
            </a:r>
            <a:r>
              <a:rPr lang="en-US" altLang="zh-TW" sz="2400" dirty="0"/>
              <a:t> the entity cluster {“</a:t>
            </a:r>
            <a:r>
              <a:rPr lang="en-US" altLang="zh-TW" sz="2400" dirty="0" err="1"/>
              <a:t>nikon</a:t>
            </a:r>
            <a:r>
              <a:rPr lang="en-US" altLang="zh-TW" sz="2400" dirty="0"/>
              <a:t>”, “canon”, “</a:t>
            </a:r>
            <a:r>
              <a:rPr lang="en-US" altLang="zh-TW" sz="2400" dirty="0" err="1"/>
              <a:t>olympus</a:t>
            </a:r>
            <a:r>
              <a:rPr lang="en-US" altLang="zh-TW" sz="2400" dirty="0"/>
              <a:t>”}</a:t>
            </a:r>
          </a:p>
          <a:p>
            <a:r>
              <a:rPr lang="en-US" altLang="zh-TW" sz="2400" dirty="0" smtClean="0"/>
              <a:t>      category: </a:t>
            </a:r>
            <a:r>
              <a:rPr lang="en-US" altLang="zh-TW" sz="2400" dirty="0" smtClean="0">
                <a:latin typeface="標楷體"/>
                <a:ea typeface="標楷體"/>
              </a:rPr>
              <a:t>"</a:t>
            </a:r>
            <a:r>
              <a:rPr lang="en-US" altLang="zh-TW" sz="2400" dirty="0" smtClean="0"/>
              <a:t>Product</a:t>
            </a:r>
            <a:r>
              <a:rPr lang="en-US" altLang="zh-TW" sz="2400" dirty="0" smtClean="0">
                <a:latin typeface="標楷體"/>
                <a:ea typeface="標楷體"/>
              </a:rPr>
              <a:t>"</a:t>
            </a:r>
            <a:r>
              <a:rPr lang="zh-TW" altLang="en-US" sz="2400" dirty="0" smtClean="0">
                <a:latin typeface="標楷體"/>
                <a:ea typeface="標楷體"/>
              </a:rPr>
              <a:t>→</a:t>
            </a:r>
            <a:r>
              <a:rPr lang="en-US" altLang="zh-TW" sz="2400" dirty="0"/>
              <a:t> too broad </a:t>
            </a:r>
            <a:endParaRPr lang="en-US" altLang="zh-TW" sz="2400" dirty="0" smtClean="0"/>
          </a:p>
          <a:p>
            <a:pPr marL="457200" indent="-457200">
              <a:buFont typeface="Wingdings" pitchFamily="2" charset="2"/>
              <a:buAutoNum type="circleNumWdWhitePlain" startAt="2"/>
            </a:pPr>
            <a:endParaRPr lang="en-US" altLang="zh-TW" sz="2400" dirty="0"/>
          </a:p>
          <a:p>
            <a:pPr marL="457200" indent="-457200">
              <a:buFont typeface="Wingdings" pitchFamily="2" charset="2"/>
              <a:buAutoNum type="circleNumWdWhitePlain" startAt="3"/>
            </a:pPr>
            <a:r>
              <a:rPr lang="en-US" altLang="zh-TW" sz="2400" b="1" dirty="0"/>
              <a:t>Accuracy of Suggestion </a:t>
            </a:r>
            <a:r>
              <a:rPr lang="en-US" altLang="zh-TW" sz="2400" b="1" dirty="0" smtClean="0"/>
              <a:t>Classification</a:t>
            </a:r>
            <a:r>
              <a:rPr lang="en-US" altLang="zh-TW" sz="2400" dirty="0" smtClean="0"/>
              <a:t>:</a:t>
            </a:r>
          </a:p>
          <a:p>
            <a:r>
              <a:rPr lang="en-US" altLang="zh-TW" sz="2400" dirty="0" smtClean="0"/>
              <a:t>      </a:t>
            </a:r>
          </a:p>
          <a:p>
            <a:r>
              <a:rPr lang="en-US" altLang="zh-TW" sz="2400" dirty="0" smtClean="0"/>
              <a:t>      Ex:</a:t>
            </a:r>
            <a:r>
              <a:rPr lang="en-US" altLang="zh-TW" sz="2400" dirty="0"/>
              <a:t> </a:t>
            </a:r>
            <a:r>
              <a:rPr lang="en-US" altLang="zh-TW" sz="2400" dirty="0" smtClean="0">
                <a:latin typeface="標楷體"/>
                <a:ea typeface="標楷體"/>
              </a:rPr>
              <a:t>"</a:t>
            </a:r>
            <a:r>
              <a:rPr lang="en-US" altLang="zh-TW" sz="2400" dirty="0" smtClean="0"/>
              <a:t>canon printer</a:t>
            </a:r>
            <a:r>
              <a:rPr lang="en-US" altLang="zh-TW" sz="2400" dirty="0" smtClean="0">
                <a:latin typeface="標楷體"/>
                <a:ea typeface="標楷體"/>
              </a:rPr>
              <a:t>" </a:t>
            </a:r>
            <a:r>
              <a:rPr lang="en-US" altLang="zh-TW" sz="2400" dirty="0" smtClean="0">
                <a:latin typeface="+mj-lt"/>
                <a:ea typeface="標楷體"/>
              </a:rPr>
              <a:t>classified</a:t>
            </a:r>
            <a:r>
              <a:rPr lang="en-US" altLang="zh-TW" sz="2400" dirty="0" smtClean="0">
                <a:latin typeface="標楷體"/>
                <a:ea typeface="標楷體"/>
              </a:rPr>
              <a:t> </a:t>
            </a:r>
            <a:r>
              <a:rPr lang="en-US" altLang="zh-TW" sz="2400" dirty="0" smtClean="0">
                <a:latin typeface="+mj-lt"/>
                <a:ea typeface="標楷體"/>
              </a:rPr>
              <a:t>into photo. </a:t>
            </a:r>
            <a:endParaRPr lang="en-US" altLang="zh-TW" sz="2400" dirty="0" smtClean="0"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92280" y="5532919"/>
            <a:ext cx="1872208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Confuse the user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減號 6"/>
          <p:cNvSpPr/>
          <p:nvPr/>
        </p:nvSpPr>
        <p:spPr>
          <a:xfrm>
            <a:off x="683567" y="2708920"/>
            <a:ext cx="8450163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減號 7"/>
          <p:cNvSpPr/>
          <p:nvPr/>
        </p:nvSpPr>
        <p:spPr>
          <a:xfrm>
            <a:off x="664666" y="4509120"/>
            <a:ext cx="8450163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橢圓 1"/>
          <p:cNvSpPr/>
          <p:nvPr/>
        </p:nvSpPr>
        <p:spPr>
          <a:xfrm>
            <a:off x="5220072" y="2276872"/>
            <a:ext cx="2016224" cy="360040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Not suitable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614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125960" y="1182762"/>
            <a:ext cx="7783016" cy="4905612"/>
          </a:xfr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endParaRPr lang="en-US" sz="28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Introduction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Problem Definition</a:t>
            </a:r>
            <a:endParaRPr lang="en-US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2060"/>
                </a:solidFill>
                <a:latin typeface="Century Schoolbook" pitchFamily="18" charset="0"/>
              </a:rPr>
              <a:t>SParQS</a:t>
            </a:r>
            <a:r>
              <a:rPr lang="en-US" sz="2800" b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entury Schoolbook" pitchFamily="18" charset="0"/>
              </a:rPr>
              <a:t>B</a:t>
            </a:r>
            <a:r>
              <a:rPr lang="en-US" sz="2800" b="1" dirty="0" smtClean="0">
                <a:solidFill>
                  <a:srgbClr val="002060"/>
                </a:solidFill>
                <a:latin typeface="Century Schoolbook" pitchFamily="18" charset="0"/>
              </a:rPr>
              <a:t>ackend Algorithm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Clustering entity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Century Schoolbook" pitchFamily="18" charset="0"/>
              </a:rPr>
              <a:t>Clustering queries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Clssifying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 query suggestion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Experiment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Conclusion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83568" y="274638"/>
            <a:ext cx="724123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sz="4000" dirty="0" smtClean="0"/>
              <a:t>     </a:t>
            </a:r>
            <a:r>
              <a:rPr lang="en-US" altLang="zh-TW" sz="3600" b="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SParQS</a:t>
            </a:r>
            <a:r>
              <a:rPr lang="en-US" altLang="zh-TW" sz="36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Backend Algorithm</a:t>
            </a:r>
            <a:endParaRPr lang="zh-TW" altLang="en-US" sz="3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59503" y="1232972"/>
            <a:ext cx="79844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/>
              <a:t>From a query log, query contexts are obtained for each </a:t>
            </a:r>
            <a:r>
              <a:rPr lang="en-US" altLang="zh-TW" sz="2400" dirty="0" smtClean="0"/>
              <a:t>entity by </a:t>
            </a:r>
            <a:r>
              <a:rPr lang="en-US" altLang="zh-TW" sz="2400" dirty="0"/>
              <a:t>replacing the occurrences of the entity in queries with a wildcard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            </a:t>
            </a:r>
            <a:r>
              <a:rPr lang="en-US" altLang="zh-TW" sz="2400" i="1" dirty="0" smtClean="0"/>
              <a:t>entity</a:t>
            </a:r>
            <a:r>
              <a:rPr lang="en-US" altLang="zh-TW" sz="2400" dirty="0" smtClean="0"/>
              <a:t>                                 </a:t>
            </a:r>
            <a:r>
              <a:rPr lang="en-US" altLang="zh-TW" sz="2400" i="1" dirty="0" smtClean="0"/>
              <a:t>queries</a:t>
            </a:r>
            <a:r>
              <a:rPr lang="en-US" altLang="zh-TW" sz="2400" dirty="0" smtClean="0"/>
              <a:t> </a:t>
            </a:r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    query contexts:          </a:t>
            </a:r>
            <a:r>
              <a:rPr lang="en-US" altLang="zh-TW" sz="2400" dirty="0" smtClean="0">
                <a:latin typeface="標楷體"/>
                <a:ea typeface="標楷體"/>
              </a:rPr>
              <a:t>"</a:t>
            </a:r>
            <a:r>
              <a:rPr lang="en-US" altLang="zh-TW" sz="2400" dirty="0" smtClean="0"/>
              <a:t>∗</a:t>
            </a:r>
            <a:r>
              <a:rPr lang="en-US" altLang="zh-TW" sz="2400" i="1" dirty="0" smtClean="0"/>
              <a:t> </a:t>
            </a:r>
            <a:r>
              <a:rPr lang="en-US" altLang="zh-TW" sz="2400" dirty="0" smtClean="0"/>
              <a:t>camera</a:t>
            </a:r>
            <a:r>
              <a:rPr lang="en-US" altLang="zh-TW" sz="2400" dirty="0" smtClean="0">
                <a:latin typeface="標楷體"/>
                <a:ea typeface="標楷體"/>
              </a:rPr>
              <a:t>"</a:t>
            </a:r>
            <a:r>
              <a:rPr lang="en-US" altLang="zh-TW" sz="2400" dirty="0" smtClean="0"/>
              <a:t>       </a:t>
            </a:r>
            <a:r>
              <a:rPr lang="en-US" altLang="zh-TW" sz="2400" dirty="0" smtClean="0">
                <a:latin typeface="標楷體"/>
                <a:ea typeface="標楷體"/>
              </a:rPr>
              <a:t>" </a:t>
            </a:r>
            <a:r>
              <a:rPr lang="en-US" altLang="zh-TW" sz="2400" dirty="0" smtClean="0"/>
              <a:t>price </a:t>
            </a:r>
            <a:r>
              <a:rPr lang="en-US" altLang="zh-TW" sz="2400" dirty="0"/>
              <a:t>∗</a:t>
            </a:r>
            <a:r>
              <a:rPr lang="en-US" altLang="zh-TW" sz="2400" i="1" dirty="0"/>
              <a:t> </a:t>
            </a:r>
            <a:r>
              <a:rPr lang="en-US" altLang="zh-TW" sz="2400" dirty="0" smtClean="0"/>
              <a:t>camera</a:t>
            </a:r>
            <a:r>
              <a:rPr lang="en-US" altLang="zh-TW" sz="2400" dirty="0" smtClean="0">
                <a:latin typeface="標楷體"/>
                <a:ea typeface="標楷體"/>
              </a:rPr>
              <a:t> “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  <a:latin typeface="+mj-lt"/>
                <a:ea typeface="標楷體"/>
              </a:rPr>
              <a:t>c=</a:t>
            </a:r>
            <a:r>
              <a:rPr lang="en-US" altLang="zh-TW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latin typeface="標楷體"/>
                <a:ea typeface="標楷體"/>
              </a:rPr>
              <a:t>"</a:t>
            </a:r>
            <a:r>
              <a:rPr lang="en-US" altLang="zh-TW" sz="2400" dirty="0" smtClean="0">
                <a:solidFill>
                  <a:srgbClr val="FF0000"/>
                </a:solidFill>
                <a:latin typeface="+mj-lt"/>
                <a:ea typeface="標楷體"/>
              </a:rPr>
              <a:t>prefix  </a:t>
            </a:r>
            <a:r>
              <a:rPr lang="en-US" altLang="zh-TW" sz="2400" dirty="0" smtClean="0">
                <a:solidFill>
                  <a:srgbClr val="FF0000"/>
                </a:solidFill>
                <a:latin typeface="+mj-lt"/>
              </a:rPr>
              <a:t>e  suffix</a:t>
            </a:r>
            <a:r>
              <a:rPr lang="en-US" altLang="zh-TW" sz="2400" dirty="0" smtClean="0">
                <a:solidFill>
                  <a:srgbClr val="FF0000"/>
                </a:solidFill>
                <a:latin typeface="標楷體"/>
                <a:ea typeface="標楷體"/>
              </a:rPr>
              <a:t>"     </a:t>
            </a:r>
            <a:r>
              <a:rPr lang="en-US" altLang="zh-TW" sz="2400" dirty="0" smtClean="0">
                <a:solidFill>
                  <a:srgbClr val="FF0000"/>
                </a:solidFill>
                <a:latin typeface="+mj-lt"/>
                <a:ea typeface="標楷體"/>
              </a:rPr>
              <a:t>e=</a:t>
            </a:r>
            <a:r>
              <a:rPr lang="en-US" altLang="zh-TW" sz="2400" dirty="0">
                <a:solidFill>
                  <a:srgbClr val="FF0000"/>
                </a:solidFill>
                <a:latin typeface="+mj-lt"/>
                <a:ea typeface="標楷體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latin typeface="+mj-lt"/>
                <a:ea typeface="標楷體"/>
              </a:rPr>
              <a:t>"canon "               donate: c(e)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2123728" y="2852936"/>
            <a:ext cx="1008112" cy="504056"/>
          </a:xfrm>
          <a:prstGeom prst="roundRect">
            <a:avLst/>
          </a:prstGeom>
          <a:solidFill>
            <a:srgbClr val="F8DF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canon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143638" y="2852936"/>
            <a:ext cx="1796514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c</a:t>
            </a:r>
            <a:r>
              <a:rPr lang="en-US" altLang="zh-TW" sz="2000" dirty="0" smtClean="0">
                <a:solidFill>
                  <a:schemeClr val="tx1"/>
                </a:solidFill>
              </a:rPr>
              <a:t>anon camera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6375886" y="2852936"/>
            <a:ext cx="2372578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p</a:t>
            </a:r>
            <a:r>
              <a:rPr lang="en-US" altLang="zh-TW" sz="2000" dirty="0" smtClean="0">
                <a:solidFill>
                  <a:schemeClr val="tx1"/>
                </a:solidFill>
              </a:rPr>
              <a:t>rice canon camera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6375886" y="4005064"/>
            <a:ext cx="644386" cy="720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593185" y="4509592"/>
            <a:ext cx="2710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+mj-lt"/>
              </a:rPr>
              <a:t>C</a:t>
            </a:r>
            <a:r>
              <a:rPr lang="en-US" altLang="zh-TW" dirty="0" smtClean="0">
                <a:latin typeface="+mj-lt"/>
              </a:rPr>
              <a:t>= </a:t>
            </a:r>
            <a:r>
              <a:rPr lang="en-US" altLang="zh-TW" sz="2000" dirty="0" smtClean="0">
                <a:latin typeface="+mj-lt"/>
              </a:rPr>
              <a:t>{</a:t>
            </a:r>
            <a:r>
              <a:rPr lang="en-US" altLang="zh-TW" sz="2000" dirty="0" err="1" smtClean="0">
                <a:latin typeface="+mj-lt"/>
              </a:rPr>
              <a:t>c|c</a:t>
            </a:r>
            <a:r>
              <a:rPr lang="en-US" altLang="zh-TW" sz="2000" dirty="0" smtClean="0">
                <a:latin typeface="+mj-lt"/>
              </a:rPr>
              <a:t>(e)</a:t>
            </a:r>
            <a:r>
              <a:rPr lang="zh-TW" altLang="en-US" sz="2000" dirty="0">
                <a:latin typeface="+mj-lt"/>
              </a:rPr>
              <a:t> </a:t>
            </a:r>
            <a:r>
              <a:rPr lang="zh-TW" altLang="en-US" sz="2000" dirty="0" smtClean="0">
                <a:latin typeface="+mj-lt"/>
              </a:rPr>
              <a:t>∈ </a:t>
            </a:r>
            <a:r>
              <a:rPr lang="en-US" altLang="zh-TW" sz="2000" dirty="0" smtClean="0">
                <a:latin typeface="+mj-lt"/>
              </a:rPr>
              <a:t>Q ^ e</a:t>
            </a:r>
            <a:r>
              <a:rPr lang="zh-TW" altLang="en-US" sz="2000" dirty="0" smtClean="0">
                <a:latin typeface="+mj-lt"/>
              </a:rPr>
              <a:t> ∈ </a:t>
            </a:r>
            <a:r>
              <a:rPr lang="en-US" altLang="zh-TW" sz="2000" dirty="0" smtClean="0">
                <a:latin typeface="+mj-lt"/>
              </a:rPr>
              <a:t>E }</a:t>
            </a:r>
            <a:endParaRPr lang="zh-TW" altLang="en-US" sz="2000" dirty="0">
              <a:latin typeface="+mj-lt"/>
            </a:endParaRPr>
          </a:p>
        </p:txBody>
      </p:sp>
      <p:sp>
        <p:nvSpPr>
          <p:cNvPr id="14" name="流程圖: 資料 13"/>
          <p:cNvSpPr/>
          <p:nvPr/>
        </p:nvSpPr>
        <p:spPr>
          <a:xfrm>
            <a:off x="6858639" y="4460527"/>
            <a:ext cx="2016224" cy="936104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  <a:ea typeface="標楷體"/>
              </a:rPr>
              <a:t>Entity</a:t>
            </a:r>
            <a:r>
              <a:rPr lang="zh-TW" altLang="en-US" dirty="0" smtClean="0">
                <a:solidFill>
                  <a:schemeClr val="tx1"/>
                </a:solidFill>
                <a:ea typeface="標楷體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ea typeface="標楷體"/>
              </a:rPr>
              <a:t>total:</a:t>
            </a:r>
            <a:r>
              <a:rPr lang="zh-TW" altLang="en-US" dirty="0" smtClean="0">
                <a:solidFill>
                  <a:schemeClr val="tx1"/>
                </a:solidFill>
                <a:ea typeface="標楷體"/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  <a:ea typeface="標楷體"/>
              </a:rPr>
              <a:t>250,000</a:t>
            </a:r>
            <a:endParaRPr lang="en-US" altLang="zh-TW" b="1" dirty="0">
              <a:solidFill>
                <a:schemeClr val="tx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593185" y="4996521"/>
            <a:ext cx="3986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Define : </a:t>
            </a:r>
            <a:r>
              <a:rPr lang="en-US" altLang="zh-TW" sz="2000" dirty="0">
                <a:solidFill>
                  <a:srgbClr val="C00000"/>
                </a:solidFill>
              </a:rPr>
              <a:t>entity vector</a:t>
            </a:r>
            <a:r>
              <a:rPr lang="en-US" altLang="zh-TW" sz="2000" dirty="0"/>
              <a:t>  </a:t>
            </a:r>
            <a:r>
              <a:rPr lang="en-US" altLang="zh-TW" sz="2000" b="1" dirty="0" err="1" smtClean="0"/>
              <a:t>V</a:t>
            </a:r>
            <a:r>
              <a:rPr lang="en-US" altLang="zh-TW" sz="2000" b="1" baseline="-25000" dirty="0" err="1" smtClean="0"/>
              <a:t>e</a:t>
            </a:r>
            <a:r>
              <a:rPr lang="en-US" altLang="zh-TW" sz="2000" b="1" baseline="-25000" dirty="0" smtClean="0"/>
              <a:t>  </a:t>
            </a:r>
            <a:r>
              <a:rPr lang="en-US" altLang="zh-TW" sz="2000" b="1" dirty="0" smtClean="0"/>
              <a:t> </a:t>
            </a: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e:canon</a:t>
            </a:r>
            <a:r>
              <a:rPr lang="en-US" altLang="zh-TW" sz="2000" dirty="0" smtClean="0"/>
              <a:t>)</a:t>
            </a:r>
            <a:r>
              <a:rPr lang="en-US" altLang="zh-TW" sz="2000" i="1" dirty="0" smtClean="0">
                <a:solidFill>
                  <a:srgbClr val="C00000"/>
                </a:solidFill>
              </a:rPr>
              <a:t> 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486106" y="5626432"/>
            <a:ext cx="490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&lt;canon camera , canon photo , canon lens , …..&gt;</a:t>
            </a:r>
            <a:endParaRPr lang="zh-TW" altLang="en-US" dirty="0"/>
          </a:p>
        </p:txBody>
      </p:sp>
      <p:sp>
        <p:nvSpPr>
          <p:cNvPr id="17" name="右大括弧 16"/>
          <p:cNvSpPr/>
          <p:nvPr/>
        </p:nvSpPr>
        <p:spPr>
          <a:xfrm rot="5400000">
            <a:off x="3655592" y="4395497"/>
            <a:ext cx="333499" cy="339722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3315700" y="6260857"/>
            <a:ext cx="826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Top 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617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/>
      <p:bldP spid="18" grpId="0"/>
      <p:bldP spid="17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59632" y="260648"/>
            <a:ext cx="2533066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Clustering Entities:</a:t>
            </a:r>
            <a:endParaRPr lang="zh-TW" alt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2781300" cy="38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4950627" y="491480"/>
            <a:ext cx="3910366" cy="923330"/>
          </a:xfrm>
          <a:prstGeom prst="rect">
            <a:avLst/>
          </a:prstGeom>
          <a:ln w="19050">
            <a:solidFill>
              <a:srgbClr val="7030A0"/>
            </a:solidFill>
            <a:prstDash val="lgDash"/>
          </a:ln>
        </p:spPr>
        <p:txBody>
          <a:bodyPr wrap="none">
            <a:spAutoFit/>
          </a:bodyPr>
          <a:lstStyle/>
          <a:p>
            <a:r>
              <a:rPr lang="en-US" altLang="zh-TW" i="1" dirty="0" smtClean="0"/>
              <a:t>w</a:t>
            </a:r>
            <a:r>
              <a:rPr lang="en-US" altLang="zh-TW" dirty="0" smtClean="0"/>
              <a:t>(</a:t>
            </a:r>
            <a:r>
              <a:rPr lang="en-US" altLang="zh-TW" dirty="0"/>
              <a:t>c</a:t>
            </a:r>
            <a:r>
              <a:rPr lang="en-US" altLang="zh-TW" baseline="-25000" dirty="0" smtClean="0"/>
              <a:t>l</a:t>
            </a:r>
            <a:r>
              <a:rPr lang="en-US" altLang="zh-TW" dirty="0" smtClean="0"/>
              <a:t>(e)</a:t>
            </a:r>
            <a:r>
              <a:rPr lang="en-US" altLang="zh-TW" i="1" dirty="0" smtClean="0"/>
              <a:t>, </a:t>
            </a:r>
            <a:r>
              <a:rPr lang="en-US" altLang="zh-TW" dirty="0"/>
              <a:t>u</a:t>
            </a:r>
            <a:r>
              <a:rPr lang="en-US" altLang="zh-TW" dirty="0" smtClean="0"/>
              <a:t>):</a:t>
            </a:r>
            <a:r>
              <a:rPr lang="en-US" altLang="zh-TW" dirty="0"/>
              <a:t>the number of times a URL </a:t>
            </a:r>
            <a:r>
              <a:rPr lang="en-US" altLang="zh-TW" i="1" dirty="0"/>
              <a:t>u </a:t>
            </a:r>
            <a:endParaRPr lang="en-US" altLang="zh-TW" i="1" dirty="0" smtClean="0"/>
          </a:p>
          <a:p>
            <a:r>
              <a:rPr lang="en-US" altLang="zh-TW" dirty="0" smtClean="0"/>
              <a:t>has </a:t>
            </a:r>
            <a:r>
              <a:rPr lang="en-US" altLang="zh-TW" dirty="0"/>
              <a:t>been clicked in response to the</a:t>
            </a:r>
          </a:p>
          <a:p>
            <a:r>
              <a:rPr lang="en-US" altLang="zh-TW" dirty="0"/>
              <a:t>query </a:t>
            </a:r>
            <a:r>
              <a:rPr lang="en-US" altLang="zh-TW" i="1" dirty="0"/>
              <a:t>q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139180" y="2132856"/>
            <a:ext cx="490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&lt;</a:t>
            </a:r>
            <a:r>
              <a:rPr lang="en-US" altLang="zh-TW" b="1" dirty="0" smtClean="0">
                <a:solidFill>
                  <a:srgbClr val="FF0000"/>
                </a:solidFill>
              </a:rPr>
              <a:t>canon camera </a:t>
            </a:r>
            <a:r>
              <a:rPr lang="en-US" altLang="zh-TW" dirty="0" smtClean="0"/>
              <a:t>, canon photo , canon lens , …..&gt;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281386" y="2139909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err="1" smtClean="0"/>
              <a:t>V</a:t>
            </a:r>
            <a:r>
              <a:rPr lang="en-US" altLang="zh-TW" b="1" baseline="-25000" dirty="0" err="1" smtClean="0"/>
              <a:t>canon</a:t>
            </a:r>
            <a:r>
              <a:rPr lang="en-US" altLang="zh-TW" b="1" dirty="0" smtClean="0"/>
              <a:t> :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139180" y="2639556"/>
            <a:ext cx="174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&lt;</a:t>
            </a:r>
            <a:r>
              <a:rPr lang="en-US" altLang="zh-TW" b="1" dirty="0" smtClean="0">
                <a:solidFill>
                  <a:srgbClr val="FF0000"/>
                </a:solidFill>
              </a:rPr>
              <a:t>10</a:t>
            </a:r>
            <a:r>
              <a:rPr lang="en-US" altLang="zh-TW" dirty="0" smtClean="0"/>
              <a:t> , 4 , 5 , …..&gt;</a:t>
            </a:r>
            <a:endParaRPr lang="zh-TW" altLang="en-US" dirty="0"/>
          </a:p>
        </p:txBody>
      </p:sp>
      <p:sp>
        <p:nvSpPr>
          <p:cNvPr id="14" name="流程圖: 程序 13"/>
          <p:cNvSpPr/>
          <p:nvPr/>
        </p:nvSpPr>
        <p:spPr>
          <a:xfrm>
            <a:off x="7019517" y="2317522"/>
            <a:ext cx="1811714" cy="1687542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 smtClean="0">
              <a:solidFill>
                <a:schemeClr val="tx1"/>
              </a:solidFill>
              <a:hlinkClick r:id="rId5"/>
            </a:endParaRP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            # of click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URL 1     : 3</a:t>
            </a:r>
          </a:p>
          <a:p>
            <a:pPr algn="ctr"/>
            <a:r>
              <a:rPr lang="en-US" altLang="zh-TW" dirty="0">
                <a:solidFill>
                  <a:schemeClr val="tx1"/>
                </a:solidFill>
              </a:rPr>
              <a:t>URL </a:t>
            </a:r>
            <a:r>
              <a:rPr lang="en-US" altLang="zh-TW" dirty="0" smtClean="0">
                <a:solidFill>
                  <a:schemeClr val="tx1"/>
                </a:solidFill>
              </a:rPr>
              <a:t>2     : 2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/>
            <a:r>
              <a:rPr lang="en-US" altLang="zh-TW" dirty="0">
                <a:solidFill>
                  <a:schemeClr val="tx1"/>
                </a:solidFill>
              </a:rPr>
              <a:t>URL </a:t>
            </a:r>
            <a:r>
              <a:rPr lang="en-US" altLang="zh-TW" dirty="0" smtClean="0">
                <a:solidFill>
                  <a:schemeClr val="tx1"/>
                </a:solidFill>
              </a:rPr>
              <a:t>3     : 1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/>
            <a:r>
              <a:rPr lang="en-US" altLang="zh-TW" dirty="0">
                <a:solidFill>
                  <a:schemeClr val="tx1"/>
                </a:solidFill>
              </a:rPr>
              <a:t>URL </a:t>
            </a:r>
            <a:r>
              <a:rPr lang="en-US" altLang="zh-TW" dirty="0" smtClean="0">
                <a:solidFill>
                  <a:schemeClr val="tx1"/>
                </a:solidFill>
              </a:rPr>
              <a:t>4     : 2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/>
            <a:r>
              <a:rPr lang="en-US" altLang="zh-TW" dirty="0">
                <a:solidFill>
                  <a:schemeClr val="tx1"/>
                </a:solidFill>
              </a:rPr>
              <a:t>URL </a:t>
            </a:r>
            <a:r>
              <a:rPr lang="en-US" altLang="zh-TW" dirty="0" smtClean="0">
                <a:solidFill>
                  <a:schemeClr val="tx1"/>
                </a:solidFill>
              </a:rPr>
              <a:t>5     : 2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81386" y="3043772"/>
            <a:ext cx="10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err="1" smtClean="0"/>
              <a:t>V</a:t>
            </a:r>
            <a:r>
              <a:rPr lang="en-US" altLang="zh-TW" b="1" baseline="-25000" dirty="0" err="1" smtClean="0"/>
              <a:t>olympus</a:t>
            </a:r>
            <a:r>
              <a:rPr lang="en-US" altLang="zh-TW" b="1" dirty="0" smtClean="0"/>
              <a:t> :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339176" y="3049665"/>
            <a:ext cx="16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&lt;5 , 3 , 9 , …..&gt;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259632" y="4181330"/>
                <a:ext cx="7600542" cy="576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Cosine similarity: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b="0" i="0" smtClean="0">
                            <a:latin typeface="Cambria Math"/>
                          </a:rPr>
                          <m:t>   [</m:t>
                        </m:r>
                        <m:r>
                          <m:rPr>
                            <m:nor/>
                          </m:rPr>
                          <a:rPr lang="en-US" altLang="zh-TW" dirty="0"/>
                          <m:t>10∗5+4∗3+5∗9+…</m:t>
                        </m:r>
                        <m:r>
                          <m:rPr>
                            <m:nor/>
                          </m:rPr>
                          <a:rPr lang="en-US" altLang="zh-TW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b="0" i="0" smtClean="0">
                            <a:latin typeface="Cambria Math"/>
                          </a:rPr>
                          <m:t>[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/>
                          <m:t>(10</m:t>
                        </m:r>
                        <m:r>
                          <m:rPr>
                            <m:nor/>
                          </m:rPr>
                          <a:rPr lang="en-US" altLang="zh-TW" baseline="30000"/>
                          <m:t>2</m:t>
                        </m:r>
                        <m:r>
                          <m:rPr>
                            <m:nor/>
                          </m:rPr>
                          <a:rPr lang="en-US" altLang="zh-TW"/>
                          <m:t>+4</m:t>
                        </m:r>
                        <m:r>
                          <m:rPr>
                            <m:nor/>
                          </m:rPr>
                          <a:rPr lang="en-US" altLang="zh-TW" baseline="30000"/>
                          <m:t>2</m:t>
                        </m:r>
                        <m:r>
                          <m:rPr>
                            <m:nor/>
                          </m:rPr>
                          <a:rPr lang="en-US" altLang="zh-TW"/>
                          <m:t>+5</m:t>
                        </m:r>
                        <m:r>
                          <m:rPr>
                            <m:nor/>
                          </m:rPr>
                          <a:rPr lang="en-US" altLang="zh-TW" baseline="30000"/>
                          <m:t>2</m:t>
                        </m:r>
                        <m:r>
                          <m:rPr>
                            <m:nor/>
                          </m:rPr>
                          <a:rPr lang="en-US" altLang="zh-TW"/>
                          <m:t>+….)</m:t>
                        </m:r>
                        <m:r>
                          <m:rPr>
                            <m:nor/>
                          </m:rPr>
                          <a:rPr lang="en-US" altLang="zh-TW" baseline="30000"/>
                          <m:t>1/2</m:t>
                        </m:r>
                        <m:r>
                          <m:rPr>
                            <m:nor/>
                          </m:rPr>
                          <a:rPr lang="en-US" altLang="zh-TW" baseline="-25000"/>
                          <m:t> </m:t>
                        </m:r>
                        <m:r>
                          <m:rPr>
                            <m:nor/>
                          </m:rPr>
                          <a:rPr lang="en-US" altLang="zh-TW"/>
                          <m:t>∗(5</m:t>
                        </m:r>
                        <m:r>
                          <m:rPr>
                            <m:nor/>
                          </m:rPr>
                          <a:rPr lang="en-US" altLang="zh-TW" baseline="30000"/>
                          <m:t>2</m:t>
                        </m:r>
                        <m:r>
                          <m:rPr>
                            <m:nor/>
                          </m:rPr>
                          <a:rPr lang="en-US" altLang="zh-TW"/>
                          <m:t>+3</m:t>
                        </m:r>
                        <m:r>
                          <m:rPr>
                            <m:nor/>
                          </m:rPr>
                          <a:rPr lang="en-US" altLang="zh-TW" baseline="30000"/>
                          <m:t>2</m:t>
                        </m:r>
                        <m:r>
                          <m:rPr>
                            <m:nor/>
                          </m:rPr>
                          <a:rPr lang="en-US" altLang="zh-TW"/>
                          <m:t>+9</m:t>
                        </m:r>
                        <m:r>
                          <m:rPr>
                            <m:nor/>
                          </m:rPr>
                          <a:rPr lang="en-US" altLang="zh-TW" baseline="30000"/>
                          <m:t>2</m:t>
                        </m:r>
                        <m:r>
                          <m:rPr>
                            <m:nor/>
                          </m:rPr>
                          <a:rPr lang="en-US" altLang="zh-TW"/>
                          <m:t>+….)</m:t>
                        </m:r>
                        <m:r>
                          <m:rPr>
                            <m:nor/>
                          </m:rPr>
                          <a:rPr lang="en-US" altLang="zh-TW" baseline="30000"/>
                          <m:t>1/2</m:t>
                        </m:r>
                        <m:r>
                          <m:rPr>
                            <m:nor/>
                          </m:rPr>
                          <a:rPr lang="en-US" altLang="zh-TW"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181330"/>
                <a:ext cx="7600542" cy="576568"/>
              </a:xfrm>
              <a:prstGeom prst="rect">
                <a:avLst/>
              </a:prstGeom>
              <a:blipFill rotWithShape="1">
                <a:blip r:embed="rId6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41210"/>
            <a:ext cx="2019270" cy="102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向下箭號 17"/>
          <p:cNvSpPr/>
          <p:nvPr/>
        </p:nvSpPr>
        <p:spPr>
          <a:xfrm>
            <a:off x="4283968" y="4757898"/>
            <a:ext cx="504056" cy="759334"/>
          </a:xfrm>
          <a:prstGeom prst="down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2711965" y="5549170"/>
            <a:ext cx="4312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Group-average hierarchical cluster</a:t>
            </a:r>
            <a:endParaRPr lang="zh-TW" altLang="en-US" sz="2000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2546938" y="6101680"/>
            <a:ext cx="4833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Obtain a set of entity cluster </a:t>
            </a:r>
            <a:r>
              <a:rPr lang="el-GR" altLang="zh-TW" sz="2000" dirty="0" smtClean="0"/>
              <a:t>ε</a:t>
            </a:r>
            <a:r>
              <a:rPr lang="en-US" altLang="zh-TW" sz="2000" dirty="0" smtClean="0"/>
              <a:t>={E</a:t>
            </a:r>
            <a:r>
              <a:rPr lang="en-US" altLang="zh-TW" sz="2000" baseline="-25000" dirty="0" smtClean="0"/>
              <a:t>1</a:t>
            </a:r>
            <a:r>
              <a:rPr lang="en-US" altLang="zh-TW" sz="2000" dirty="0" smtClean="0"/>
              <a:t> , E</a:t>
            </a:r>
            <a:r>
              <a:rPr lang="en-US" altLang="zh-TW" sz="2000" baseline="-25000" dirty="0" smtClean="0"/>
              <a:t>2</a:t>
            </a:r>
            <a:r>
              <a:rPr lang="en-US" altLang="zh-TW" sz="2000" dirty="0" smtClean="0"/>
              <a:t> , ….} 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481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911671"/>
              </p:ext>
            </p:extLst>
          </p:nvPr>
        </p:nvGraphicFramePr>
        <p:xfrm>
          <a:off x="1153510" y="194130"/>
          <a:ext cx="5963784" cy="14833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03784"/>
                <a:gridCol w="1620000"/>
                <a:gridCol w="1620000"/>
                <a:gridCol w="16200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Entity 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Entity 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Entity 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Entity 1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Entity 2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0.37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Entity 3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0.37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803456"/>
              </p:ext>
            </p:extLst>
          </p:nvPr>
        </p:nvGraphicFramePr>
        <p:xfrm>
          <a:off x="1194830" y="2138346"/>
          <a:ext cx="4536144" cy="11125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96144"/>
                <a:gridCol w="1620000"/>
                <a:gridCol w="16200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Entity 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Entity 2,3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Entity 1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&lt;1&gt;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Entity 2,3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&lt;1&gt;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5946998" y="2336634"/>
            <a:ext cx="2969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&lt;1</a:t>
            </a:r>
            <a:r>
              <a:rPr lang="en-US" altLang="zh-TW" sz="2000" dirty="0" smtClean="0"/>
              <a:t>&gt; :  (0.24+0.29)/2=0.265</a:t>
            </a:r>
            <a:endParaRPr lang="zh-TW" altLang="en-US" sz="2000" dirty="0"/>
          </a:p>
        </p:txBody>
      </p:sp>
      <p:sp>
        <p:nvSpPr>
          <p:cNvPr id="6" name="圓角矩形 5"/>
          <p:cNvSpPr/>
          <p:nvPr/>
        </p:nvSpPr>
        <p:spPr>
          <a:xfrm>
            <a:off x="5949235" y="996398"/>
            <a:ext cx="792000" cy="25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4362822" y="1369096"/>
            <a:ext cx="792000" cy="25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738429"/>
              </p:ext>
            </p:extLst>
          </p:nvPr>
        </p:nvGraphicFramePr>
        <p:xfrm>
          <a:off x="1180989" y="3657054"/>
          <a:ext cx="6132448" cy="1483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72448"/>
                <a:gridCol w="1620000"/>
                <a:gridCol w="1620000"/>
                <a:gridCol w="16200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Entity 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Entity 2,4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Entity 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Entity 1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0.37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Entity 2,4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0.45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Entity 3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0.37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0.45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29750"/>
              </p:ext>
            </p:extLst>
          </p:nvPr>
        </p:nvGraphicFramePr>
        <p:xfrm>
          <a:off x="1222448" y="5457254"/>
          <a:ext cx="4650469" cy="1112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10469"/>
                <a:gridCol w="1620000"/>
                <a:gridCol w="16200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Entity 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Entity 2,3,4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Entity 1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&lt;2&gt;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Entity 2,3,4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&lt;2&gt;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5945836" y="5590951"/>
            <a:ext cx="3204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&lt;2&gt; :  (0.24*2+0.37)/3=0.283</a:t>
            </a:r>
            <a:endParaRPr lang="zh-TW" altLang="en-US" sz="2000" dirty="0"/>
          </a:p>
        </p:txBody>
      </p:sp>
      <p:sp>
        <p:nvSpPr>
          <p:cNvPr id="11" name="圓角矩形 10"/>
          <p:cNvSpPr/>
          <p:nvPr/>
        </p:nvSpPr>
        <p:spPr>
          <a:xfrm>
            <a:off x="6161397" y="4449142"/>
            <a:ext cx="792000" cy="25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4513509" y="4809182"/>
            <a:ext cx="792000" cy="25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八角星形 13"/>
          <p:cNvSpPr/>
          <p:nvPr/>
        </p:nvSpPr>
        <p:spPr>
          <a:xfrm>
            <a:off x="7197947" y="461363"/>
            <a:ext cx="1872208" cy="1686858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Group-average hierarchical cluster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28324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25960" y="1182762"/>
            <a:ext cx="7783016" cy="4905612"/>
          </a:xfr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endParaRPr lang="en-US" sz="28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Introduction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Problem Definition</a:t>
            </a:r>
            <a:endParaRPr lang="en-US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2060"/>
                </a:solidFill>
                <a:latin typeface="Century Schoolbook" pitchFamily="18" charset="0"/>
              </a:rPr>
              <a:t>SParQS</a:t>
            </a:r>
            <a:r>
              <a:rPr lang="en-US" sz="2800" b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entury Schoolbook" pitchFamily="18" charset="0"/>
              </a:rPr>
              <a:t>B</a:t>
            </a:r>
            <a:r>
              <a:rPr lang="en-US" sz="2800" b="1" dirty="0" smtClean="0">
                <a:solidFill>
                  <a:srgbClr val="002060"/>
                </a:solidFill>
                <a:latin typeface="Century Schoolbook" pitchFamily="18" charset="0"/>
              </a:rPr>
              <a:t>ackend Algorithm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Clustering entity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Century Schoolbook" pitchFamily="18" charset="0"/>
              </a:rPr>
              <a:t>Clustering queries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Clssifying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 query suggestion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Experiment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Conclusion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65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259632" y="260648"/>
            <a:ext cx="2629246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Clustering Queries: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57317" y="961112"/>
            <a:ext cx="3893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Define : </a:t>
            </a:r>
            <a:r>
              <a:rPr lang="en-US" altLang="zh-TW" sz="2000" dirty="0" smtClean="0">
                <a:solidFill>
                  <a:srgbClr val="C00000"/>
                </a:solidFill>
              </a:rPr>
              <a:t>query </a:t>
            </a:r>
            <a:r>
              <a:rPr lang="en-US" altLang="zh-TW" sz="2000" dirty="0">
                <a:solidFill>
                  <a:srgbClr val="C00000"/>
                </a:solidFill>
              </a:rPr>
              <a:t>vector</a:t>
            </a:r>
            <a:r>
              <a:rPr lang="en-US" altLang="zh-TW" sz="2000" dirty="0"/>
              <a:t>  </a:t>
            </a:r>
            <a:r>
              <a:rPr lang="en-US" altLang="zh-TW" sz="2000" b="1" dirty="0" err="1" smtClean="0"/>
              <a:t>V</a:t>
            </a:r>
            <a:r>
              <a:rPr lang="en-US" altLang="zh-TW" sz="2000" b="1" baseline="-25000" dirty="0" err="1"/>
              <a:t>q</a:t>
            </a:r>
            <a:r>
              <a:rPr lang="en-US" altLang="zh-TW" sz="2000" b="1" baseline="-25000" dirty="0" smtClean="0"/>
              <a:t>  </a:t>
            </a:r>
            <a:r>
              <a:rPr lang="en-US" altLang="zh-TW" sz="2000" b="1" dirty="0" smtClean="0"/>
              <a:t> </a:t>
            </a:r>
            <a:r>
              <a:rPr lang="en-US" altLang="zh-TW" sz="2000" dirty="0" smtClean="0"/>
              <a:t>(q=c(e))</a:t>
            </a:r>
            <a:r>
              <a:rPr lang="en-US" altLang="zh-TW" sz="2000" i="1" dirty="0" smtClean="0">
                <a:solidFill>
                  <a:srgbClr val="C00000"/>
                </a:solidFill>
              </a:rPr>
              <a:t> 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50627" y="491480"/>
            <a:ext cx="3692999" cy="646331"/>
          </a:xfrm>
          <a:prstGeom prst="rect">
            <a:avLst/>
          </a:prstGeom>
          <a:ln w="19050">
            <a:solidFill>
              <a:srgbClr val="7030A0"/>
            </a:solidFill>
            <a:prstDash val="lgDash"/>
          </a:ln>
        </p:spPr>
        <p:txBody>
          <a:bodyPr wrap="none">
            <a:spAutoFit/>
          </a:bodyPr>
          <a:lstStyle/>
          <a:p>
            <a:r>
              <a:rPr lang="en-US" altLang="zh-TW" dirty="0" smtClean="0"/>
              <a:t>w(c(</a:t>
            </a:r>
            <a:r>
              <a:rPr lang="en-US" altLang="zh-TW" dirty="0" err="1" smtClean="0"/>
              <a:t>e</a:t>
            </a:r>
            <a:r>
              <a:rPr lang="en-US" altLang="zh-TW" baseline="-25000" dirty="0" err="1" smtClean="0"/>
              <a:t>j</a:t>
            </a:r>
            <a:r>
              <a:rPr lang="en-US" altLang="zh-TW" dirty="0" smtClean="0"/>
              <a:t>)</a:t>
            </a:r>
            <a:r>
              <a:rPr lang="en-US" altLang="zh-TW" i="1" dirty="0" smtClean="0"/>
              <a:t>,</a:t>
            </a:r>
            <a:r>
              <a:rPr lang="en-US" altLang="zh-TW" dirty="0" smtClean="0"/>
              <a:t>u) : the </a:t>
            </a:r>
            <a:r>
              <a:rPr lang="en-US" altLang="zh-TW" dirty="0"/>
              <a:t>sum of click counts of </a:t>
            </a:r>
            <a:endParaRPr lang="en-US" altLang="zh-TW" dirty="0" smtClean="0"/>
          </a:p>
          <a:p>
            <a:r>
              <a:rPr lang="en-US" altLang="zh-TW" dirty="0" smtClean="0"/>
              <a:t>queries </a:t>
            </a:r>
            <a:r>
              <a:rPr lang="en-US" altLang="zh-TW" dirty="0"/>
              <a:t>that </a:t>
            </a:r>
            <a:r>
              <a:rPr lang="en-US" altLang="zh-TW" dirty="0" smtClean="0"/>
              <a:t>have the same </a:t>
            </a:r>
            <a:r>
              <a:rPr lang="en-US" altLang="zh-TW" dirty="0"/>
              <a:t>context </a:t>
            </a:r>
            <a:r>
              <a:rPr lang="en-US" altLang="zh-TW" i="1" dirty="0"/>
              <a:t>c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161137" y="1484256"/>
            <a:ext cx="44909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ea typeface="標楷體"/>
              </a:rPr>
              <a:t>c=</a:t>
            </a:r>
            <a:r>
              <a:rPr lang="en-US" altLang="zh-TW" sz="2000" dirty="0"/>
              <a:t> </a:t>
            </a:r>
            <a:r>
              <a:rPr lang="en-US" altLang="zh-TW" sz="2000" dirty="0">
                <a:latin typeface="標楷體"/>
                <a:ea typeface="標楷體"/>
              </a:rPr>
              <a:t>"</a:t>
            </a:r>
            <a:r>
              <a:rPr lang="en-US" altLang="zh-TW" sz="2000" dirty="0">
                <a:ea typeface="標楷體"/>
              </a:rPr>
              <a:t>prefix  </a:t>
            </a:r>
            <a:r>
              <a:rPr lang="en-US" altLang="zh-TW" sz="2000" dirty="0"/>
              <a:t>e  suffix</a:t>
            </a:r>
            <a:r>
              <a:rPr lang="en-US" altLang="zh-TW" sz="2000" dirty="0">
                <a:latin typeface="標楷體"/>
                <a:ea typeface="標楷體"/>
              </a:rPr>
              <a:t>"     </a:t>
            </a:r>
            <a:r>
              <a:rPr lang="en-US" altLang="zh-TW" sz="2000" dirty="0" smtClean="0"/>
              <a:t>e</a:t>
            </a:r>
            <a:r>
              <a:rPr lang="en-US" altLang="zh-TW" sz="2000" baseline="-25000" dirty="0" smtClean="0"/>
              <a:t>1</a:t>
            </a:r>
            <a:r>
              <a:rPr lang="en-US" altLang="zh-TW" sz="2000" dirty="0" smtClean="0">
                <a:ea typeface="標楷體"/>
              </a:rPr>
              <a:t>= </a:t>
            </a:r>
            <a:r>
              <a:rPr lang="en-US" altLang="zh-TW" sz="2000" dirty="0">
                <a:ea typeface="標楷體"/>
              </a:rPr>
              <a:t>"canon "</a:t>
            </a:r>
            <a:endParaRPr lang="en-US" altLang="zh-TW" sz="2000" dirty="0" smtClean="0">
              <a:ea typeface="標楷體"/>
            </a:endParaRPr>
          </a:p>
          <a:p>
            <a:r>
              <a:rPr lang="en-US" altLang="zh-TW" sz="2000" dirty="0">
                <a:ea typeface="標楷體"/>
              </a:rPr>
              <a:t> </a:t>
            </a:r>
            <a:r>
              <a:rPr lang="en-US" altLang="zh-TW" sz="2000" dirty="0" smtClean="0">
                <a:ea typeface="標楷體"/>
              </a:rPr>
              <a:t>                                      </a:t>
            </a:r>
            <a:r>
              <a:rPr lang="en-US" altLang="zh-TW" sz="2000" dirty="0" smtClean="0"/>
              <a:t>e</a:t>
            </a:r>
            <a:r>
              <a:rPr lang="en-US" altLang="zh-TW" sz="2000" baseline="-25000" dirty="0"/>
              <a:t>2</a:t>
            </a:r>
            <a:r>
              <a:rPr lang="en-US" altLang="zh-TW" sz="2000" dirty="0" smtClean="0">
                <a:ea typeface="標楷體"/>
              </a:rPr>
              <a:t>= </a:t>
            </a:r>
            <a:r>
              <a:rPr lang="en-US" altLang="zh-TW" sz="2000" dirty="0">
                <a:ea typeface="標楷體"/>
              </a:rPr>
              <a:t>"</a:t>
            </a:r>
            <a:r>
              <a:rPr lang="en-US" altLang="zh-TW" sz="2000" dirty="0" smtClean="0">
                <a:ea typeface="標楷體"/>
              </a:rPr>
              <a:t> </a:t>
            </a:r>
            <a:r>
              <a:rPr lang="en-US" altLang="zh-TW" sz="2000" dirty="0" err="1" smtClean="0">
                <a:ea typeface="標楷體"/>
              </a:rPr>
              <a:t>nikon</a:t>
            </a:r>
            <a:r>
              <a:rPr lang="en-US" altLang="zh-TW" sz="2000" dirty="0" smtClean="0">
                <a:ea typeface="標楷體"/>
              </a:rPr>
              <a:t> </a:t>
            </a:r>
            <a:r>
              <a:rPr lang="en-US" altLang="zh-TW" sz="2000" dirty="0">
                <a:ea typeface="標楷體"/>
              </a:rPr>
              <a:t>"</a:t>
            </a:r>
          </a:p>
          <a:p>
            <a:r>
              <a:rPr lang="en-US" altLang="zh-TW" sz="2000" dirty="0" smtClean="0"/>
              <a:t>                                       e</a:t>
            </a:r>
            <a:r>
              <a:rPr lang="en-US" altLang="zh-TW" sz="2000" baseline="-25000" dirty="0"/>
              <a:t>3</a:t>
            </a:r>
            <a:r>
              <a:rPr lang="en-US" altLang="zh-TW" sz="2000" dirty="0" smtClean="0">
                <a:ea typeface="標楷體"/>
              </a:rPr>
              <a:t>= "</a:t>
            </a:r>
            <a:r>
              <a:rPr lang="en-US" altLang="zh-TW" sz="2000" dirty="0" err="1" smtClean="0">
                <a:ea typeface="標楷體"/>
              </a:rPr>
              <a:t>olympus</a:t>
            </a:r>
            <a:r>
              <a:rPr lang="en-US" altLang="zh-TW" sz="2000" dirty="0" smtClean="0">
                <a:ea typeface="標楷體"/>
              </a:rPr>
              <a:t> </a:t>
            </a:r>
            <a:r>
              <a:rPr lang="en-US" altLang="zh-TW" sz="2000" dirty="0">
                <a:ea typeface="標楷體"/>
              </a:rPr>
              <a:t>"</a:t>
            </a:r>
          </a:p>
          <a:p>
            <a:endParaRPr lang="en-US" altLang="zh-TW" sz="2000" dirty="0">
              <a:ea typeface="標楷體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6057457" y="3945314"/>
            <a:ext cx="1479338" cy="736049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Canon camera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6057457" y="4838833"/>
            <a:ext cx="1479338" cy="736049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Nikon camera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6057457" y="5727282"/>
            <a:ext cx="1479338" cy="736049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Olympus camera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6" name="直線圖說文字 1 15"/>
          <p:cNvSpPr/>
          <p:nvPr/>
        </p:nvSpPr>
        <p:spPr>
          <a:xfrm>
            <a:off x="7740352" y="3866202"/>
            <a:ext cx="1263314" cy="764207"/>
          </a:xfrm>
          <a:prstGeom prst="borderCallout1">
            <a:avLst>
              <a:gd name="adj1" fmla="val 18750"/>
              <a:gd name="adj2" fmla="val -8333"/>
              <a:gd name="adj3" fmla="val 74436"/>
              <a:gd name="adj4" fmla="val -36071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chemeClr val="tx1"/>
                </a:solidFill>
              </a:rPr>
              <a:t># of URL 1 clicked : </a:t>
            </a:r>
          </a:p>
          <a:p>
            <a:pPr algn="ctr"/>
            <a:r>
              <a:rPr lang="en-US" altLang="zh-TW" sz="1600" b="1" dirty="0">
                <a:solidFill>
                  <a:schemeClr val="tx1"/>
                </a:solidFill>
              </a:rPr>
              <a:t>5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直線圖說文字 1 16"/>
          <p:cNvSpPr/>
          <p:nvPr/>
        </p:nvSpPr>
        <p:spPr>
          <a:xfrm>
            <a:off x="7740352" y="4838832"/>
            <a:ext cx="1263314" cy="763200"/>
          </a:xfrm>
          <a:prstGeom prst="borderCallout1">
            <a:avLst>
              <a:gd name="adj1" fmla="val 18750"/>
              <a:gd name="adj2" fmla="val -8333"/>
              <a:gd name="adj3" fmla="val 74436"/>
              <a:gd name="adj4" fmla="val -36071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# of URL 1 clicked </a:t>
            </a:r>
            <a:r>
              <a:rPr lang="en-US" altLang="zh-TW" sz="16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altLang="zh-TW" sz="1600" b="1" dirty="0" smtClean="0">
                <a:solidFill>
                  <a:schemeClr val="tx1"/>
                </a:solidFill>
              </a:rPr>
              <a:t>2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直線圖說文字 1 17"/>
          <p:cNvSpPr/>
          <p:nvPr/>
        </p:nvSpPr>
        <p:spPr>
          <a:xfrm>
            <a:off x="7740352" y="5727281"/>
            <a:ext cx="1263314" cy="763200"/>
          </a:xfrm>
          <a:prstGeom prst="borderCallout1">
            <a:avLst>
              <a:gd name="adj1" fmla="val 18750"/>
              <a:gd name="adj2" fmla="val -8333"/>
              <a:gd name="adj3" fmla="val 74436"/>
              <a:gd name="adj4" fmla="val -36071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# of URL 1 clicked </a:t>
            </a:r>
            <a:r>
              <a:rPr lang="en-US" altLang="zh-TW" sz="16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altLang="zh-TW" sz="1600" b="1" dirty="0" smtClean="0">
                <a:solidFill>
                  <a:schemeClr val="tx1"/>
                </a:solidFill>
              </a:rPr>
              <a:t>3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770083" y="3496870"/>
            <a:ext cx="20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&lt;</a:t>
            </a:r>
            <a:r>
              <a:rPr lang="en-US" altLang="zh-TW" b="1" dirty="0" smtClean="0">
                <a:solidFill>
                  <a:srgbClr val="FF0000"/>
                </a:solidFill>
              </a:rPr>
              <a:t>5+2+3 </a:t>
            </a:r>
            <a:r>
              <a:rPr lang="en-US" altLang="zh-TW" dirty="0" smtClean="0"/>
              <a:t>, </a:t>
            </a:r>
            <a:r>
              <a:rPr lang="en-US" altLang="zh-TW" dirty="0"/>
              <a:t>4</a:t>
            </a:r>
            <a:r>
              <a:rPr lang="en-US" altLang="zh-TW" dirty="0" smtClean="0"/>
              <a:t>, 5, …..&gt;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259632" y="2969210"/>
            <a:ext cx="1281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/>
              <a:t>V</a:t>
            </a:r>
            <a:r>
              <a:rPr lang="en-US" altLang="zh-TW" sz="2000" b="1" baseline="-25000" dirty="0" smtClean="0"/>
              <a:t>*  </a:t>
            </a:r>
            <a:r>
              <a:rPr lang="en-US" altLang="zh-TW" sz="2000" b="1" baseline="-25000" dirty="0" smtClean="0"/>
              <a:t>camera</a:t>
            </a:r>
            <a:r>
              <a:rPr lang="en-US" altLang="zh-TW" sz="2000" b="1" dirty="0" smtClean="0"/>
              <a:t> </a:t>
            </a:r>
            <a:r>
              <a:rPr lang="en-US" altLang="zh-TW" b="1" dirty="0" smtClean="0"/>
              <a:t>: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992783" y="1361222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    * </a:t>
            </a:r>
            <a:r>
              <a:rPr lang="en-US" altLang="zh-TW" dirty="0" smtClean="0"/>
              <a:t>camera</a:t>
            </a:r>
            <a:endParaRPr lang="zh-TW" altLang="en-US" dirty="0"/>
          </a:p>
        </p:txBody>
      </p:sp>
      <p:sp>
        <p:nvSpPr>
          <p:cNvPr id="22" name="摺角紙張 21"/>
          <p:cNvSpPr/>
          <p:nvPr/>
        </p:nvSpPr>
        <p:spPr>
          <a:xfrm>
            <a:off x="6145079" y="1730554"/>
            <a:ext cx="1296144" cy="1969671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URL 1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URL 2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URL 3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URL 4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URL 5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…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4" name="右大括弧 23"/>
          <p:cNvSpPr/>
          <p:nvPr/>
        </p:nvSpPr>
        <p:spPr>
          <a:xfrm>
            <a:off x="7536795" y="1730554"/>
            <a:ext cx="336476" cy="196967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8054245" y="2530723"/>
            <a:ext cx="826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Top 10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2770083" y="3011685"/>
            <a:ext cx="300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&lt;</a:t>
            </a:r>
            <a:r>
              <a:rPr lang="en-US" altLang="zh-TW" b="1" dirty="0" smtClean="0">
                <a:solidFill>
                  <a:srgbClr val="FF0000"/>
                </a:solidFill>
              </a:rPr>
              <a:t>URL 1</a:t>
            </a:r>
            <a:r>
              <a:rPr lang="en-US" altLang="zh-TW" dirty="0" smtClean="0"/>
              <a:t>, URL 2, URL 3 , …..&gt;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1253261" y="3914355"/>
            <a:ext cx="1106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/>
              <a:t>V</a:t>
            </a:r>
            <a:r>
              <a:rPr lang="en-US" altLang="zh-TW" sz="2000" b="1" baseline="-25000" dirty="0" smtClean="0"/>
              <a:t>* </a:t>
            </a:r>
            <a:r>
              <a:rPr lang="en-US" altLang="zh-TW" sz="2000" b="1" baseline="-25000" dirty="0" smtClean="0"/>
              <a:t>photo</a:t>
            </a:r>
            <a:r>
              <a:rPr lang="en-US" altLang="zh-TW" sz="2000" b="1" dirty="0" smtClean="0"/>
              <a:t> :</a:t>
            </a:r>
            <a:endParaRPr lang="zh-TW" altLang="en-US" sz="20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770083" y="3983621"/>
            <a:ext cx="16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&lt;5 , 3 , 9 , …..&gt;</a:t>
            </a:r>
            <a:endParaRPr lang="zh-TW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1269002" y="4758814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Cosine similarity:</a:t>
            </a:r>
            <a:endParaRPr lang="zh-TW" alt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37" y="4300182"/>
            <a:ext cx="2019270" cy="102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向下箭號 30"/>
          <p:cNvSpPr/>
          <p:nvPr/>
        </p:nvSpPr>
        <p:spPr>
          <a:xfrm>
            <a:off x="3142073" y="5489695"/>
            <a:ext cx="264555" cy="379667"/>
          </a:xfrm>
          <a:prstGeom prst="down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1406565" y="5791467"/>
            <a:ext cx="4312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Group-average hierarchical cluster</a:t>
            </a:r>
            <a:endParaRPr lang="zh-TW" altLang="en-US" sz="2000" b="1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2039206" y="6343977"/>
            <a:ext cx="3183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Obtain a set of query cluster</a:t>
            </a:r>
            <a:endParaRPr lang="zh-TW" altLang="en-US" sz="2000" dirty="0"/>
          </a:p>
        </p:txBody>
      </p:sp>
      <p:sp>
        <p:nvSpPr>
          <p:cNvPr id="34" name="矩形 33"/>
          <p:cNvSpPr/>
          <p:nvPr/>
        </p:nvSpPr>
        <p:spPr>
          <a:xfrm>
            <a:off x="3888878" y="1484256"/>
            <a:ext cx="1619226" cy="104646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145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4" grpId="0" animBg="1"/>
      <p:bldP spid="25" grpId="0"/>
      <p:bldP spid="26" grpId="0"/>
      <p:bldP spid="27" grpId="0"/>
      <p:bldP spid="28" grpId="0"/>
      <p:bldP spid="29" grpId="0"/>
      <p:bldP spid="31" grpId="0" animBg="1"/>
      <p:bldP spid="32" grpId="0"/>
      <p:bldP spid="33" grpId="0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25960" y="1182762"/>
            <a:ext cx="7783016" cy="4905612"/>
          </a:xfr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endParaRPr lang="en-US" sz="28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Introduction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Problem Definition</a:t>
            </a:r>
            <a:endParaRPr lang="en-US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2060"/>
                </a:solidFill>
                <a:latin typeface="Century Schoolbook" pitchFamily="18" charset="0"/>
              </a:rPr>
              <a:t>SParQS</a:t>
            </a:r>
            <a:r>
              <a:rPr lang="en-US" sz="2800" b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entury Schoolbook" pitchFamily="18" charset="0"/>
              </a:rPr>
              <a:t>B</a:t>
            </a:r>
            <a:r>
              <a:rPr lang="en-US" sz="2800" b="1" dirty="0" smtClean="0">
                <a:solidFill>
                  <a:srgbClr val="002060"/>
                </a:solidFill>
                <a:latin typeface="Century Schoolbook" pitchFamily="18" charset="0"/>
              </a:rPr>
              <a:t>ackend Algorithm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Clustering entity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Clustering queries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002060"/>
                </a:solidFill>
                <a:latin typeface="Century Schoolbook" pitchFamily="18" charset="0"/>
              </a:rPr>
              <a:t>Clssifying</a:t>
            </a:r>
            <a:r>
              <a:rPr lang="en-US" sz="2400" b="1" dirty="0" smtClean="0">
                <a:solidFill>
                  <a:srgbClr val="002060"/>
                </a:solidFill>
                <a:latin typeface="Century Schoolbook" pitchFamily="18" charset="0"/>
              </a:rPr>
              <a:t> query suggestion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Experiment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Conclusion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4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59632" y="260648"/>
            <a:ext cx="3845476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Classifying Query Suggestion: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771800" y="1361222"/>
            <a:ext cx="6235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 </a:t>
            </a:r>
            <a:r>
              <a:rPr lang="en-US" altLang="zh-TW" sz="2000" dirty="0" smtClean="0"/>
              <a:t>(</a:t>
            </a:r>
            <a:r>
              <a:rPr lang="en-US" altLang="zh-TW" sz="2000" baseline="-25000" dirty="0" smtClean="0"/>
              <a:t>Q</a:t>
            </a:r>
            <a:r>
              <a:rPr lang="en-US" altLang="zh-TW" sz="2000" baseline="30000" dirty="0" smtClean="0"/>
              <a:t>(k)</a:t>
            </a:r>
            <a:r>
              <a:rPr lang="en-US" altLang="zh-TW" sz="2000" dirty="0" smtClean="0"/>
              <a:t> ={</a:t>
            </a:r>
            <a:r>
              <a:rPr lang="en-US" altLang="zh-TW" dirty="0" smtClean="0"/>
              <a:t>Canon camera, Nikon camera , Olympus camera,….</a:t>
            </a:r>
            <a:r>
              <a:rPr lang="en-US" altLang="zh-TW" sz="2000" dirty="0" smtClean="0"/>
              <a:t>})</a:t>
            </a:r>
            <a:r>
              <a:rPr lang="en-US" altLang="zh-TW" sz="2000" i="1" dirty="0" smtClean="0">
                <a:solidFill>
                  <a:srgbClr val="C00000"/>
                </a:solidFill>
              </a:rPr>
              <a:t> 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57317" y="961112"/>
            <a:ext cx="3790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Define : </a:t>
            </a:r>
            <a:r>
              <a:rPr lang="en-US" altLang="zh-TW" sz="2000" dirty="0" smtClean="0">
                <a:solidFill>
                  <a:srgbClr val="C00000"/>
                </a:solidFill>
              </a:rPr>
              <a:t>query cluster vector</a:t>
            </a:r>
            <a:r>
              <a:rPr lang="en-US" altLang="zh-TW" sz="2000" dirty="0" smtClean="0"/>
              <a:t> </a:t>
            </a:r>
            <a:r>
              <a:rPr lang="en-US" altLang="zh-TW" sz="2000" b="1" dirty="0"/>
              <a:t>V</a:t>
            </a:r>
            <a:r>
              <a:rPr lang="en-US" altLang="zh-TW" sz="2000" b="1" baseline="-25000" dirty="0"/>
              <a:t>Q</a:t>
            </a:r>
            <a:r>
              <a:rPr lang="en-US" altLang="zh-TW" sz="2000" b="1" baseline="30000" dirty="0"/>
              <a:t>(k)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57342" y="1834913"/>
            <a:ext cx="3862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Define : </a:t>
            </a:r>
            <a:r>
              <a:rPr lang="en-US" altLang="zh-TW" sz="2000" dirty="0" smtClean="0">
                <a:solidFill>
                  <a:srgbClr val="C00000"/>
                </a:solidFill>
              </a:rPr>
              <a:t>query suggestion vector</a:t>
            </a:r>
            <a:r>
              <a:rPr lang="en-US" altLang="zh-TW" sz="2000" dirty="0" smtClean="0"/>
              <a:t> </a:t>
            </a:r>
            <a:r>
              <a:rPr lang="en-US" altLang="zh-TW" sz="2000" b="1" dirty="0" err="1" smtClean="0"/>
              <a:t>V</a:t>
            </a:r>
            <a:r>
              <a:rPr lang="en-US" altLang="zh-TW" sz="2000" b="1" baseline="-25000" dirty="0" err="1"/>
              <a:t>s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2123728" y="2492896"/>
            <a:ext cx="5832648" cy="864096"/>
          </a:xfrm>
          <a:prstGeom prst="fra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If 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Sim</a:t>
            </a: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Q</a:t>
            </a:r>
            <a:r>
              <a:rPr lang="en-US" altLang="zh-TW" sz="2000" baseline="30000" dirty="0" smtClean="0">
                <a:solidFill>
                  <a:schemeClr val="tx1"/>
                </a:solidFill>
              </a:rPr>
              <a:t>(k)</a:t>
            </a:r>
            <a:r>
              <a:rPr lang="en-US" altLang="zh-TW" sz="2000" dirty="0" smtClean="0">
                <a:solidFill>
                  <a:schemeClr val="tx1"/>
                </a:solidFill>
              </a:rPr>
              <a:t>, s)&gt; </a:t>
            </a:r>
            <a:r>
              <a:rPr lang="el-GR" altLang="zh-TW" sz="2000" dirty="0" smtClean="0">
                <a:solidFill>
                  <a:schemeClr val="tx1"/>
                </a:solidFill>
                <a:ea typeface="標楷體"/>
              </a:rPr>
              <a:t>θ</a:t>
            </a:r>
            <a:r>
              <a:rPr lang="en-US" altLang="zh-TW" sz="2000" dirty="0" smtClean="0">
                <a:solidFill>
                  <a:schemeClr val="tx1"/>
                </a:solidFill>
                <a:ea typeface="標楷體"/>
              </a:rPr>
              <a:t> </a:t>
            </a:r>
          </a:p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classify </a:t>
            </a:r>
            <a:r>
              <a:rPr lang="en-US" altLang="zh-TW" sz="2000" dirty="0">
                <a:solidFill>
                  <a:schemeClr val="tx1"/>
                </a:solidFill>
              </a:rPr>
              <a:t>a query suggestion </a:t>
            </a:r>
            <a:r>
              <a:rPr lang="en-US" altLang="zh-TW" sz="2000" i="1" dirty="0">
                <a:solidFill>
                  <a:schemeClr val="tx1"/>
                </a:solidFill>
              </a:rPr>
              <a:t>s </a:t>
            </a:r>
            <a:r>
              <a:rPr lang="en-US" altLang="zh-TW" sz="2000" dirty="0">
                <a:solidFill>
                  <a:schemeClr val="tx1"/>
                </a:solidFill>
              </a:rPr>
              <a:t>into a query cluster </a:t>
            </a:r>
            <a:r>
              <a:rPr lang="en-US" altLang="zh-TW" sz="2000" baseline="-25000" dirty="0">
                <a:solidFill>
                  <a:schemeClr val="tx1"/>
                </a:solidFill>
              </a:rPr>
              <a:t>Q</a:t>
            </a:r>
            <a:r>
              <a:rPr lang="en-US" altLang="zh-TW" sz="2000" baseline="30000" dirty="0">
                <a:solidFill>
                  <a:schemeClr val="tx1"/>
                </a:solidFill>
              </a:rPr>
              <a:t>(k</a:t>
            </a:r>
            <a:r>
              <a:rPr lang="en-US" altLang="zh-TW" sz="2000" baseline="30000" dirty="0" smtClean="0">
                <a:solidFill>
                  <a:schemeClr val="tx1"/>
                </a:solidFill>
              </a:rPr>
              <a:t>)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204088" y="3573016"/>
            <a:ext cx="7393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000" dirty="0" smtClean="0"/>
              <a:t>Choose n query clusters as categories to classify query suggestion</a:t>
            </a:r>
            <a:endParaRPr lang="zh-TW" altLang="en-US" sz="2000" dirty="0"/>
          </a:p>
        </p:txBody>
      </p:sp>
      <p:sp>
        <p:nvSpPr>
          <p:cNvPr id="13" name="雲朵形圖說文字 12"/>
          <p:cNvSpPr/>
          <p:nvPr/>
        </p:nvSpPr>
        <p:spPr>
          <a:xfrm>
            <a:off x="7219157" y="1761332"/>
            <a:ext cx="1872208" cy="801999"/>
          </a:xfrm>
          <a:prstGeom prst="cloudCallout">
            <a:avLst>
              <a:gd name="adj1" fmla="val -38690"/>
              <a:gd name="adj2" fmla="val 80315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C00FF"/>
                </a:solidFill>
              </a:rPr>
              <a:t>Accuracy</a:t>
            </a:r>
            <a:endParaRPr lang="zh-TW" altLang="en-US" b="1" dirty="0">
              <a:solidFill>
                <a:srgbClr val="CC00FF"/>
              </a:solidFill>
            </a:endParaRPr>
          </a:p>
        </p:txBody>
      </p:sp>
      <p:sp>
        <p:nvSpPr>
          <p:cNvPr id="14" name="雲朵形 13"/>
          <p:cNvSpPr/>
          <p:nvPr/>
        </p:nvSpPr>
        <p:spPr>
          <a:xfrm>
            <a:off x="1547664" y="4332101"/>
            <a:ext cx="1944216" cy="864096"/>
          </a:xfrm>
          <a:prstGeom prst="cloud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C00FF"/>
                </a:solidFill>
              </a:rPr>
              <a:t>Evenness</a:t>
            </a:r>
            <a:endParaRPr lang="zh-TW" altLang="en-US" b="1" dirty="0">
              <a:solidFill>
                <a:srgbClr val="CC00FF"/>
              </a:solidFill>
            </a:endParaRPr>
          </a:p>
        </p:txBody>
      </p:sp>
      <p:sp>
        <p:nvSpPr>
          <p:cNvPr id="15" name="雲朵形 14"/>
          <p:cNvSpPr/>
          <p:nvPr/>
        </p:nvSpPr>
        <p:spPr>
          <a:xfrm>
            <a:off x="1475656" y="5516772"/>
            <a:ext cx="2088232" cy="864096"/>
          </a:xfrm>
          <a:prstGeom prst="cloud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C00FF"/>
                </a:solidFill>
              </a:rPr>
              <a:t>Specificity</a:t>
            </a:r>
            <a:endParaRPr lang="zh-TW" altLang="en-US" b="1" dirty="0">
              <a:solidFill>
                <a:srgbClr val="CC00FF"/>
              </a:solidFill>
            </a:endParaRPr>
          </a:p>
        </p:txBody>
      </p:sp>
      <p:sp>
        <p:nvSpPr>
          <p:cNvPr id="16" name="弧形箭號 (下彎) 15"/>
          <p:cNvSpPr/>
          <p:nvPr/>
        </p:nvSpPr>
        <p:spPr>
          <a:xfrm>
            <a:off x="3419872" y="4156147"/>
            <a:ext cx="2037496" cy="463986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弧形箭號 (下彎) 16"/>
          <p:cNvSpPr/>
          <p:nvPr/>
        </p:nvSpPr>
        <p:spPr>
          <a:xfrm>
            <a:off x="3419872" y="5284779"/>
            <a:ext cx="2037496" cy="463986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37294" y="4620133"/>
            <a:ext cx="461023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Query suggestion entropy over entities</a:t>
            </a:r>
            <a:endParaRPr lang="zh-TW" alt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76947" y="5765799"/>
            <a:ext cx="49350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Query suggestion entropy over </a:t>
            </a:r>
            <a:r>
              <a:rPr lang="en-US" altLang="zh-TW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categories</a:t>
            </a:r>
            <a:endParaRPr lang="zh-TW" alt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40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FC7433E7-830A-40A3-812D-9FC6A56F9033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25960" y="1182762"/>
            <a:ext cx="7783016" cy="4905612"/>
          </a:xfr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endParaRPr lang="en-US" sz="28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Introduction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tx1"/>
                </a:solidFill>
                <a:latin typeface="Century Schoolbook" pitchFamily="18" charset="0"/>
              </a:rPr>
              <a:t>Problem Definition</a:t>
            </a:r>
            <a:endParaRPr lang="en-US" sz="28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err="1" smtClean="0">
                <a:latin typeface="Century Schoolbook" pitchFamily="18" charset="0"/>
              </a:rPr>
              <a:t>SParQS</a:t>
            </a:r>
            <a:r>
              <a:rPr lang="en-US" sz="2800" dirty="0" smtClean="0">
                <a:latin typeface="Century Schoolbook" pitchFamily="18" charset="0"/>
              </a:rPr>
              <a:t> </a:t>
            </a:r>
            <a:r>
              <a:rPr lang="en-US" sz="2800" dirty="0">
                <a:latin typeface="Century Schoolbook" pitchFamily="18" charset="0"/>
              </a:rPr>
              <a:t>B</a:t>
            </a:r>
            <a:r>
              <a:rPr lang="en-US" sz="2800" dirty="0" smtClean="0">
                <a:latin typeface="Century Schoolbook" pitchFamily="18" charset="0"/>
              </a:rPr>
              <a:t>ackend Algorithm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Clustering entity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Clustering queries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err="1" smtClean="0">
                <a:latin typeface="Century Schoolbook" pitchFamily="18" charset="0"/>
              </a:rPr>
              <a:t>Clssifying</a:t>
            </a:r>
            <a:r>
              <a:rPr lang="en-US" sz="2400" dirty="0" smtClean="0">
                <a:latin typeface="Century Schoolbook" pitchFamily="18" charset="0"/>
              </a:rPr>
              <a:t> query suggestion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Experiment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Conclusion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188640"/>
            <a:ext cx="454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l"/>
            </a:pPr>
            <a:r>
              <a:rPr lang="en-US" altLang="zh-TW" sz="2000" dirty="0" smtClean="0"/>
              <a:t>Query suggestion entropy over entities</a:t>
            </a:r>
            <a:endParaRPr lang="zh-TW" alt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85" y="741834"/>
            <a:ext cx="38862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93254"/>
            <a:ext cx="3524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1358131" y="2042021"/>
            <a:ext cx="7022008" cy="1632778"/>
            <a:chOff x="673" y="1279"/>
            <a:chExt cx="4566" cy="1113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2211" y="1392"/>
              <a:ext cx="1446" cy="994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2358" y="1305"/>
              <a:ext cx="1174" cy="181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 flipH="1">
              <a:off x="3360" y="1878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 flipH="1">
              <a:off x="2358" y="1872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3793" y="1380"/>
              <a:ext cx="1446" cy="994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gray">
            <a:xfrm>
              <a:off x="3929" y="1290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 flipH="1">
              <a:off x="4936" y="1556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 flipH="1">
              <a:off x="3939" y="1556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gray">
            <a:xfrm>
              <a:off x="2707" y="1287"/>
              <a:ext cx="45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400" b="1" dirty="0" smtClean="0">
                  <a:solidFill>
                    <a:schemeClr val="bg1"/>
                  </a:solidFill>
                  <a:ea typeface="新細明體" charset="-120"/>
                </a:rPr>
                <a:t>Photo</a:t>
              </a:r>
              <a:endParaRPr lang="en-US" altLang="zh-TW" sz="1400" b="1" dirty="0">
                <a:solidFill>
                  <a:schemeClr val="bg1"/>
                </a:solidFill>
                <a:ea typeface="新細明體" charset="-120"/>
              </a:endParaRP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gray">
            <a:xfrm>
              <a:off x="4292" y="1279"/>
              <a:ext cx="45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400" b="1" dirty="0" smtClean="0">
                  <a:solidFill>
                    <a:srgbClr val="FFFFFF"/>
                  </a:solidFill>
                  <a:ea typeface="新細明體" charset="-120"/>
                </a:rPr>
                <a:t>Photo</a:t>
              </a:r>
              <a:endParaRPr lang="en-US" altLang="zh-TW" sz="1400" b="1" dirty="0">
                <a:solidFill>
                  <a:srgbClr val="FFFFFF"/>
                </a:solidFill>
                <a:ea typeface="新細明體" charset="-120"/>
              </a:endParaRPr>
            </a:p>
          </p:txBody>
        </p:sp>
        <p:grpSp>
          <p:nvGrpSpPr>
            <p:cNvPr id="25" name="Group 16"/>
            <p:cNvGrpSpPr>
              <a:grpSpLocks/>
            </p:cNvGrpSpPr>
            <p:nvPr/>
          </p:nvGrpSpPr>
          <p:grpSpPr bwMode="auto">
            <a:xfrm>
              <a:off x="673" y="1292"/>
              <a:ext cx="1446" cy="1100"/>
              <a:chOff x="673" y="1046"/>
              <a:chExt cx="1446" cy="1100"/>
            </a:xfrm>
          </p:grpSpPr>
          <p:sp>
            <p:nvSpPr>
              <p:cNvPr id="28" name="AutoShape 17"/>
              <p:cNvSpPr>
                <a:spLocks noChangeArrowheads="1"/>
              </p:cNvSpPr>
              <p:nvPr/>
            </p:nvSpPr>
            <p:spPr bwMode="auto">
              <a:xfrm>
                <a:off x="673" y="1152"/>
                <a:ext cx="1446" cy="994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2D8A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9" name="AutoShape 18"/>
              <p:cNvSpPr>
                <a:spLocks noChangeArrowheads="1"/>
              </p:cNvSpPr>
              <p:nvPr/>
            </p:nvSpPr>
            <p:spPr bwMode="gray">
              <a:xfrm>
                <a:off x="809" y="1062"/>
                <a:ext cx="1174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38824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38824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auto">
              <a:xfrm flipH="1">
                <a:off x="1773" y="1897"/>
                <a:ext cx="45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" name="AutoShape 20"/>
              <p:cNvSpPr>
                <a:spLocks noChangeArrowheads="1"/>
              </p:cNvSpPr>
              <p:nvPr/>
            </p:nvSpPr>
            <p:spPr bwMode="auto">
              <a:xfrm flipH="1">
                <a:off x="776" y="1897"/>
                <a:ext cx="46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" name="Text Box 21"/>
              <p:cNvSpPr txBox="1">
                <a:spLocks noChangeArrowheads="1"/>
              </p:cNvSpPr>
              <p:nvPr/>
            </p:nvSpPr>
            <p:spPr bwMode="gray">
              <a:xfrm>
                <a:off x="1167" y="1046"/>
                <a:ext cx="450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TW" sz="1400" b="1" dirty="0" smtClean="0">
                    <a:solidFill>
                      <a:schemeClr val="tx2"/>
                    </a:solidFill>
                    <a:ea typeface="新細明體" charset="-120"/>
                  </a:rPr>
                  <a:t>Photo</a:t>
                </a:r>
                <a:endParaRPr lang="en-US" altLang="zh-TW" sz="1400" b="1" dirty="0">
                  <a:solidFill>
                    <a:schemeClr val="tx2"/>
                  </a:solidFill>
                  <a:ea typeface="新細明體" charset="-120"/>
                </a:endParaRPr>
              </a:p>
            </p:txBody>
          </p:sp>
          <p:sp>
            <p:nvSpPr>
              <p:cNvPr id="33" name="Text Box 22"/>
              <p:cNvSpPr txBox="1">
                <a:spLocks noChangeArrowheads="1"/>
              </p:cNvSpPr>
              <p:nvPr/>
            </p:nvSpPr>
            <p:spPr bwMode="auto">
              <a:xfrm>
                <a:off x="722" y="1315"/>
                <a:ext cx="1343" cy="5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TW" sz="1700" dirty="0" smtClean="0">
                    <a:solidFill>
                      <a:schemeClr val="tx2"/>
                    </a:solidFill>
                    <a:ea typeface="新細明體" charset="-120"/>
                  </a:rPr>
                  <a:t>Nikon digital camera</a:t>
                </a:r>
              </a:p>
              <a:p>
                <a:pPr eaLnBrk="0" hangingPunct="0"/>
                <a:r>
                  <a:rPr lang="en-US" altLang="zh-TW" sz="1700" dirty="0" smtClean="0">
                    <a:solidFill>
                      <a:schemeClr val="tx2"/>
                    </a:solidFill>
                    <a:ea typeface="新細明體" charset="-120"/>
                  </a:rPr>
                  <a:t>Nikon camera</a:t>
                </a:r>
              </a:p>
              <a:p>
                <a:pPr eaLnBrk="0" hangingPunct="0"/>
                <a:r>
                  <a:rPr lang="en-US" altLang="zh-TW" sz="1700" dirty="0" smtClean="0">
                    <a:solidFill>
                      <a:schemeClr val="tx2"/>
                    </a:solidFill>
                    <a:ea typeface="新細明體" charset="-120"/>
                  </a:rPr>
                  <a:t>Nikon </a:t>
                </a:r>
                <a:r>
                  <a:rPr lang="en-US" altLang="zh-TW" sz="1700" dirty="0" err="1" smtClean="0">
                    <a:solidFill>
                      <a:schemeClr val="tx2"/>
                    </a:solidFill>
                    <a:ea typeface="新細明體" charset="-120"/>
                  </a:rPr>
                  <a:t>dslr</a:t>
                </a:r>
                <a:endParaRPr lang="en-US" altLang="zh-TW" sz="1700" dirty="0">
                  <a:solidFill>
                    <a:schemeClr val="tx2"/>
                  </a:solidFill>
                  <a:ea typeface="新細明體" charset="-120"/>
                </a:endParaRPr>
              </a:p>
            </p:txBody>
          </p:sp>
        </p:grp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2262" y="1539"/>
              <a:ext cx="1344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TW" sz="1700" dirty="0" smtClean="0">
                  <a:solidFill>
                    <a:schemeClr val="tx2"/>
                  </a:solidFill>
                  <a:ea typeface="新細明體" charset="-120"/>
                </a:rPr>
                <a:t>Olympus camera</a:t>
              </a:r>
            </a:p>
            <a:p>
              <a:pPr eaLnBrk="0" hangingPunct="0"/>
              <a:r>
                <a:rPr lang="en-US" altLang="zh-TW" sz="1500" dirty="0" smtClean="0">
                  <a:solidFill>
                    <a:schemeClr val="tx2"/>
                  </a:solidFill>
                  <a:ea typeface="新細明體" charset="-120"/>
                </a:rPr>
                <a:t>Olympus digital camera </a:t>
              </a:r>
              <a:endParaRPr lang="en-US" altLang="zh-TW" sz="1500" dirty="0">
                <a:solidFill>
                  <a:schemeClr val="tx2"/>
                </a:solidFill>
                <a:ea typeface="新細明體" charset="-120"/>
              </a:endParaRPr>
            </a:p>
          </p:txBody>
        </p:sp>
      </p:grp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6237088" y="2423443"/>
            <a:ext cx="206692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TW" sz="1700" dirty="0" smtClean="0">
                <a:solidFill>
                  <a:schemeClr val="tx2"/>
                </a:solidFill>
                <a:ea typeface="新細明體" charset="-120"/>
              </a:rPr>
              <a:t>Canon camera</a:t>
            </a:r>
          </a:p>
          <a:p>
            <a:pPr eaLnBrk="0" hangingPunct="0"/>
            <a:r>
              <a:rPr lang="en-US" altLang="zh-TW" sz="1700" dirty="0" smtClean="0">
                <a:solidFill>
                  <a:schemeClr val="tx2"/>
                </a:solidFill>
                <a:ea typeface="新細明體" charset="-120"/>
              </a:rPr>
              <a:t>Canon photo</a:t>
            </a:r>
          </a:p>
          <a:p>
            <a:pPr eaLnBrk="0" hangingPunct="0"/>
            <a:r>
              <a:rPr lang="en-US" altLang="zh-TW" sz="1700" dirty="0" smtClean="0">
                <a:solidFill>
                  <a:schemeClr val="tx2"/>
                </a:solidFill>
                <a:ea typeface="新細明體" charset="-120"/>
              </a:rPr>
              <a:t>Canon </a:t>
            </a:r>
            <a:r>
              <a:rPr lang="en-US" altLang="zh-TW" sz="1700" dirty="0" err="1" smtClean="0">
                <a:solidFill>
                  <a:schemeClr val="tx2"/>
                </a:solidFill>
                <a:ea typeface="新細明體" charset="-120"/>
              </a:rPr>
              <a:t>dslr</a:t>
            </a:r>
            <a:endParaRPr lang="en-US" altLang="zh-TW" sz="1700" dirty="0" smtClean="0">
              <a:solidFill>
                <a:schemeClr val="tx2"/>
              </a:solidFill>
              <a:ea typeface="新細明體" charset="-120"/>
            </a:endParaRPr>
          </a:p>
          <a:p>
            <a:pPr eaLnBrk="0" hangingPunct="0"/>
            <a:r>
              <a:rPr lang="en-US" altLang="zh-TW" sz="1700" dirty="0" smtClean="0">
                <a:solidFill>
                  <a:schemeClr val="tx2"/>
                </a:solidFill>
                <a:ea typeface="新細明體" charset="-120"/>
              </a:rPr>
              <a:t>Canon digital camera</a:t>
            </a:r>
            <a:endParaRPr lang="en-US" altLang="zh-TW" sz="1700" dirty="0">
              <a:solidFill>
                <a:schemeClr val="tx2"/>
              </a:solidFill>
              <a:ea typeface="新細明體" charset="-120"/>
            </a:endParaRPr>
          </a:p>
        </p:txBody>
      </p:sp>
      <p:sp>
        <p:nvSpPr>
          <p:cNvPr id="6" name="流程圖: 準備作業 5"/>
          <p:cNvSpPr/>
          <p:nvPr/>
        </p:nvSpPr>
        <p:spPr>
          <a:xfrm>
            <a:off x="6499794" y="1648864"/>
            <a:ext cx="1541512" cy="341213"/>
          </a:xfrm>
          <a:prstGeom prst="flowChartPreparati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Canon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7" name="流程圖: 準備作業 36"/>
          <p:cNvSpPr/>
          <p:nvPr/>
        </p:nvSpPr>
        <p:spPr>
          <a:xfrm>
            <a:off x="3801839" y="1677937"/>
            <a:ext cx="2066925" cy="363836"/>
          </a:xfrm>
          <a:prstGeom prst="flowChartPreparat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Olympus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8" name="流程圖: 準備作業 37"/>
          <p:cNvSpPr/>
          <p:nvPr/>
        </p:nvSpPr>
        <p:spPr>
          <a:xfrm>
            <a:off x="1699270" y="1684627"/>
            <a:ext cx="1541512" cy="341213"/>
          </a:xfrm>
          <a:prstGeom prst="flowChartPreparation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Nikon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1587277" y="3786403"/>
                <a:ext cx="3620222" cy="560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P</a:t>
                </a:r>
                <a:r>
                  <a:rPr lang="en-US" altLang="zh-TW" sz="2000" baseline="-25000" dirty="0" err="1"/>
                  <a:t>photo</a:t>
                </a:r>
                <a:r>
                  <a:rPr lang="en-US" altLang="zh-TW" sz="2000" dirty="0"/>
                  <a:t>(Nikon</a:t>
                </a:r>
                <a:r>
                  <a:rPr lang="en-US" altLang="zh-TW" sz="2000" dirty="0" smtClean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3+1</m:t>
                        </m:r>
                      </m:num>
                      <m:den>
                        <m:d>
                          <m:d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3+2+4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/>
                          </a:rPr>
                          <m:t>+1∗3</m:t>
                        </m:r>
                      </m:den>
                    </m:f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= 0.33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277" y="3786403"/>
                <a:ext cx="3620222" cy="560859"/>
              </a:xfrm>
              <a:prstGeom prst="rect">
                <a:avLst/>
              </a:prstGeom>
              <a:blipFill rotWithShape="1">
                <a:blip r:embed="rId5"/>
                <a:stretch>
                  <a:fillRect l="-1684" r="-1010" b="-10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1593378" y="4455001"/>
                <a:ext cx="3909083" cy="560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P</a:t>
                </a:r>
                <a:r>
                  <a:rPr lang="en-US" altLang="zh-TW" sz="2000" baseline="-25000" dirty="0" err="1"/>
                  <a:t>photo</a:t>
                </a:r>
                <a:r>
                  <a:rPr lang="en-US" altLang="zh-TW" sz="2000" dirty="0"/>
                  <a:t>(</a:t>
                </a:r>
                <a:r>
                  <a:rPr lang="en-US" altLang="zh-TW" sz="2000" dirty="0" smtClean="0"/>
                  <a:t>Olympus)=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2+1</m:t>
                        </m:r>
                      </m:num>
                      <m:den>
                        <m:d>
                          <m:d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3+2+4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/>
                          </a:rPr>
                          <m:t>+1∗3</m:t>
                        </m:r>
                      </m:den>
                    </m:f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= 0.25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378" y="4455001"/>
                <a:ext cx="3909083" cy="560859"/>
              </a:xfrm>
              <a:prstGeom prst="rect">
                <a:avLst/>
              </a:prstGeom>
              <a:blipFill rotWithShape="1">
                <a:blip r:embed="rId6"/>
                <a:stretch>
                  <a:fillRect l="-1558" r="-779" b="-10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1618632" y="5104499"/>
                <a:ext cx="3794565" cy="56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P</a:t>
                </a:r>
                <a:r>
                  <a:rPr lang="en-US" altLang="zh-TW" sz="2000" baseline="-25000" dirty="0" err="1"/>
                  <a:t>photo</a:t>
                </a:r>
                <a:r>
                  <a:rPr lang="en-US" altLang="zh-TW" sz="2000" dirty="0"/>
                  <a:t>(C</a:t>
                </a:r>
                <a:r>
                  <a:rPr lang="en-US" altLang="zh-TW" sz="2000" dirty="0" smtClean="0"/>
                  <a:t>anon)=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4+1</m:t>
                        </m:r>
                      </m:num>
                      <m:den>
                        <m:d>
                          <m:d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3+2+4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/>
                          </a:rPr>
                          <m:t>+1∗3</m:t>
                        </m:r>
                      </m:den>
                    </m:f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= 0.416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632" y="5104499"/>
                <a:ext cx="3794565" cy="560218"/>
              </a:xfrm>
              <a:prstGeom prst="rect">
                <a:avLst/>
              </a:prstGeom>
              <a:blipFill rotWithShape="1">
                <a:blip r:embed="rId7"/>
                <a:stretch>
                  <a:fillRect l="-1768" r="-804" b="-10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文字方塊 41"/>
          <p:cNvSpPr txBox="1"/>
          <p:nvPr/>
        </p:nvSpPr>
        <p:spPr>
          <a:xfrm>
            <a:off x="1464661" y="5801565"/>
            <a:ext cx="73981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900" dirty="0" err="1"/>
              <a:t>H</a:t>
            </a:r>
            <a:r>
              <a:rPr lang="en-US" altLang="zh-TW" sz="1900" baseline="-25000" dirty="0" err="1" smtClean="0"/>
              <a:t>photo</a:t>
            </a:r>
            <a:r>
              <a:rPr lang="en-US" altLang="zh-TW" sz="1900" dirty="0" smtClean="0"/>
              <a:t>(E)=  -[(0.33*log 0.33)+(0.25*log 0.25)+(0.416*log 0.416)]=</a:t>
            </a:r>
            <a:r>
              <a:rPr lang="zh-TW" altLang="en-US" sz="1900" b="1" dirty="0"/>
              <a:t> </a:t>
            </a:r>
            <a:r>
              <a:rPr lang="en-US" altLang="zh-TW" sz="1900" b="1" dirty="0" smtClean="0"/>
              <a:t>0.4679</a:t>
            </a:r>
            <a:endParaRPr lang="zh-TW" altLang="en-US" sz="1900" dirty="0"/>
          </a:p>
        </p:txBody>
      </p:sp>
      <p:sp>
        <p:nvSpPr>
          <p:cNvPr id="36" name="十邊形 35"/>
          <p:cNvSpPr/>
          <p:nvPr/>
        </p:nvSpPr>
        <p:spPr>
          <a:xfrm>
            <a:off x="5404540" y="3923922"/>
            <a:ext cx="3727405" cy="1460686"/>
          </a:xfrm>
          <a:prstGeom prst="decagon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i="1" dirty="0" err="1">
                <a:solidFill>
                  <a:schemeClr val="tx1"/>
                </a:solidFill>
              </a:rPr>
              <a:t>Hk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en-US" altLang="zh-TW" i="1" dirty="0">
                <a:solidFill>
                  <a:schemeClr val="tx1"/>
                </a:solidFill>
              </a:rPr>
              <a:t>E</a:t>
            </a:r>
            <a:r>
              <a:rPr lang="en-US" altLang="zh-TW" dirty="0">
                <a:solidFill>
                  <a:schemeClr val="tx1"/>
                </a:solidFill>
              </a:rPr>
              <a:t>)  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Query suggestions classified </a:t>
            </a:r>
            <a:r>
              <a:rPr lang="en-US" altLang="zh-TW" dirty="0">
                <a:solidFill>
                  <a:schemeClr val="tx1"/>
                </a:solidFill>
              </a:rPr>
              <a:t>into a category </a:t>
            </a:r>
            <a:r>
              <a:rPr lang="en-US" altLang="zh-TW" dirty="0" smtClean="0">
                <a:solidFill>
                  <a:schemeClr val="tx1"/>
                </a:solidFill>
              </a:rPr>
              <a:t>are distributed</a:t>
            </a:r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more </a:t>
            </a:r>
            <a:r>
              <a:rPr lang="en-US" altLang="zh-TW" dirty="0">
                <a:solidFill>
                  <a:schemeClr val="tx1"/>
                </a:solidFill>
              </a:rPr>
              <a:t>evenly across entities.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44" name="直線單箭頭接點 43"/>
          <p:cNvCxnSpPr/>
          <p:nvPr/>
        </p:nvCxnSpPr>
        <p:spPr>
          <a:xfrm flipV="1">
            <a:off x="7585513" y="4083558"/>
            <a:ext cx="248372" cy="2637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436096" y="588750"/>
            <a:ext cx="3524250" cy="896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1132185" y="588750"/>
            <a:ext cx="3886200" cy="896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57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/>
      <p:bldP spid="41" grpId="0"/>
      <p:bldP spid="42" grpId="0"/>
      <p:bldP spid="36" grpId="0" animBg="1"/>
      <p:bldP spid="2" grpId="0" animBg="1"/>
      <p:bldP spid="2" grpId="1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15616" y="162967"/>
            <a:ext cx="4849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l"/>
            </a:pPr>
            <a:r>
              <a:rPr lang="en-US" altLang="zh-TW" sz="2000" dirty="0" smtClean="0"/>
              <a:t>Query suggestion entropy over categories</a:t>
            </a:r>
            <a:endParaRPr lang="zh-TW" alt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71" y="656055"/>
            <a:ext cx="4687366" cy="76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08" y="1196752"/>
            <a:ext cx="3761727" cy="79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"/>
          <p:cNvGrpSpPr>
            <a:grpSpLocks/>
          </p:cNvGrpSpPr>
          <p:nvPr/>
        </p:nvGrpSpPr>
        <p:grpSpPr bwMode="auto">
          <a:xfrm>
            <a:off x="1366031" y="1940589"/>
            <a:ext cx="6625232" cy="1613707"/>
            <a:chOff x="673" y="1292"/>
            <a:chExt cx="4308" cy="1100"/>
          </a:xfrm>
        </p:grpSpPr>
        <p:sp>
          <p:nvSpPr>
            <p:cNvPr id="34" name="AutoShape 7"/>
            <p:cNvSpPr>
              <a:spLocks noChangeArrowheads="1"/>
            </p:cNvSpPr>
            <p:nvPr/>
          </p:nvSpPr>
          <p:spPr bwMode="auto">
            <a:xfrm flipH="1">
              <a:off x="3360" y="1878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" name="AutoShape 8"/>
            <p:cNvSpPr>
              <a:spLocks noChangeArrowheads="1"/>
            </p:cNvSpPr>
            <p:nvPr/>
          </p:nvSpPr>
          <p:spPr bwMode="auto">
            <a:xfrm flipH="1">
              <a:off x="2358" y="1872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" name="AutoShape 11"/>
            <p:cNvSpPr>
              <a:spLocks noChangeArrowheads="1"/>
            </p:cNvSpPr>
            <p:nvPr/>
          </p:nvSpPr>
          <p:spPr bwMode="auto">
            <a:xfrm flipH="1">
              <a:off x="4936" y="1556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" name="AutoShape 12"/>
            <p:cNvSpPr>
              <a:spLocks noChangeArrowheads="1"/>
            </p:cNvSpPr>
            <p:nvPr/>
          </p:nvSpPr>
          <p:spPr bwMode="auto">
            <a:xfrm flipH="1">
              <a:off x="3939" y="1556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2" name="Group 16"/>
            <p:cNvGrpSpPr>
              <a:grpSpLocks/>
            </p:cNvGrpSpPr>
            <p:nvPr/>
          </p:nvGrpSpPr>
          <p:grpSpPr bwMode="auto">
            <a:xfrm>
              <a:off x="673" y="1292"/>
              <a:ext cx="1446" cy="1100"/>
              <a:chOff x="673" y="1046"/>
              <a:chExt cx="1446" cy="1100"/>
            </a:xfrm>
          </p:grpSpPr>
          <p:sp>
            <p:nvSpPr>
              <p:cNvPr id="44" name="AutoShape 17"/>
              <p:cNvSpPr>
                <a:spLocks noChangeArrowheads="1"/>
              </p:cNvSpPr>
              <p:nvPr/>
            </p:nvSpPr>
            <p:spPr bwMode="auto">
              <a:xfrm>
                <a:off x="673" y="1152"/>
                <a:ext cx="1446" cy="994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2D8A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5" name="AutoShape 18"/>
              <p:cNvSpPr>
                <a:spLocks noChangeArrowheads="1"/>
              </p:cNvSpPr>
              <p:nvPr/>
            </p:nvSpPr>
            <p:spPr bwMode="gray">
              <a:xfrm>
                <a:off x="809" y="1062"/>
                <a:ext cx="1174" cy="181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6" name="AutoShape 19"/>
              <p:cNvSpPr>
                <a:spLocks noChangeArrowheads="1"/>
              </p:cNvSpPr>
              <p:nvPr/>
            </p:nvSpPr>
            <p:spPr bwMode="auto">
              <a:xfrm flipH="1">
                <a:off x="1773" y="1897"/>
                <a:ext cx="45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" name="AutoShape 20"/>
              <p:cNvSpPr>
                <a:spLocks noChangeArrowheads="1"/>
              </p:cNvSpPr>
              <p:nvPr/>
            </p:nvSpPr>
            <p:spPr bwMode="auto">
              <a:xfrm flipH="1">
                <a:off x="776" y="1897"/>
                <a:ext cx="46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" name="Text Box 21"/>
              <p:cNvSpPr txBox="1">
                <a:spLocks noChangeArrowheads="1"/>
              </p:cNvSpPr>
              <p:nvPr/>
            </p:nvSpPr>
            <p:spPr bwMode="gray">
              <a:xfrm>
                <a:off x="1167" y="1046"/>
                <a:ext cx="450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TW" sz="1400" b="1" dirty="0" smtClean="0">
                    <a:solidFill>
                      <a:schemeClr val="bg1"/>
                    </a:solidFill>
                    <a:ea typeface="新細明體" charset="-120"/>
                  </a:rPr>
                  <a:t>Photo</a:t>
                </a:r>
                <a:endParaRPr lang="en-US" altLang="zh-TW" sz="1400" b="1" dirty="0">
                  <a:solidFill>
                    <a:schemeClr val="bg1"/>
                  </a:solidFill>
                  <a:ea typeface="新細明體" charset="-120"/>
                </a:endParaRPr>
              </a:p>
            </p:txBody>
          </p:sp>
          <p:sp>
            <p:nvSpPr>
              <p:cNvPr id="49" name="Text Box 22"/>
              <p:cNvSpPr txBox="1">
                <a:spLocks noChangeArrowheads="1"/>
              </p:cNvSpPr>
              <p:nvPr/>
            </p:nvSpPr>
            <p:spPr bwMode="auto">
              <a:xfrm>
                <a:off x="722" y="1315"/>
                <a:ext cx="1343" cy="5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TW" sz="1700" dirty="0" smtClean="0">
                    <a:solidFill>
                      <a:schemeClr val="tx2"/>
                    </a:solidFill>
                    <a:ea typeface="新細明體" charset="-120"/>
                  </a:rPr>
                  <a:t>Nikon digital camera</a:t>
                </a:r>
              </a:p>
              <a:p>
                <a:pPr eaLnBrk="0" hangingPunct="0"/>
                <a:r>
                  <a:rPr lang="en-US" altLang="zh-TW" sz="1700" dirty="0" smtClean="0">
                    <a:solidFill>
                      <a:schemeClr val="tx2"/>
                    </a:solidFill>
                    <a:ea typeface="新細明體" charset="-120"/>
                  </a:rPr>
                  <a:t>Nikon camera</a:t>
                </a:r>
              </a:p>
              <a:p>
                <a:pPr eaLnBrk="0" hangingPunct="0"/>
                <a:r>
                  <a:rPr lang="en-US" altLang="zh-TW" sz="1700" dirty="0" smtClean="0">
                    <a:solidFill>
                      <a:schemeClr val="tx2"/>
                    </a:solidFill>
                    <a:ea typeface="新細明體" charset="-120"/>
                  </a:rPr>
                  <a:t>Nikon </a:t>
                </a:r>
                <a:r>
                  <a:rPr lang="en-US" altLang="zh-TW" sz="1700" dirty="0" err="1" smtClean="0">
                    <a:solidFill>
                      <a:schemeClr val="tx2"/>
                    </a:solidFill>
                    <a:ea typeface="新細明體" charset="-120"/>
                  </a:rPr>
                  <a:t>dslr</a:t>
                </a:r>
                <a:endParaRPr lang="en-US" altLang="zh-TW" sz="1700" dirty="0">
                  <a:solidFill>
                    <a:schemeClr val="tx2"/>
                  </a:solidFill>
                  <a:ea typeface="新細明體" charset="-120"/>
                </a:endParaRPr>
              </a:p>
            </p:txBody>
          </p:sp>
        </p:grpSp>
      </p:grpSp>
      <p:sp>
        <p:nvSpPr>
          <p:cNvPr id="53" name="流程圖: 準備作業 52"/>
          <p:cNvSpPr/>
          <p:nvPr/>
        </p:nvSpPr>
        <p:spPr>
          <a:xfrm>
            <a:off x="1707170" y="1564124"/>
            <a:ext cx="1541512" cy="341213"/>
          </a:xfrm>
          <a:prstGeom prst="flowChartPrepara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Nikon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4" name="AutoShape 17"/>
          <p:cNvSpPr>
            <a:spLocks noChangeArrowheads="1"/>
          </p:cNvSpPr>
          <p:nvPr/>
        </p:nvSpPr>
        <p:spPr bwMode="auto">
          <a:xfrm>
            <a:off x="994071" y="3554296"/>
            <a:ext cx="2952327" cy="1458204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" name="AutoShape 18"/>
          <p:cNvSpPr>
            <a:spLocks noChangeArrowheads="1"/>
          </p:cNvSpPr>
          <p:nvPr/>
        </p:nvSpPr>
        <p:spPr bwMode="gray">
          <a:xfrm>
            <a:off x="1571339" y="3422265"/>
            <a:ext cx="1805484" cy="26552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994071" y="3793418"/>
            <a:ext cx="3049659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TW" sz="1700" dirty="0" smtClean="0">
                <a:solidFill>
                  <a:schemeClr val="tx2"/>
                </a:solidFill>
                <a:ea typeface="新細明體" charset="-120"/>
              </a:rPr>
              <a:t>Nikon digital camera accessories</a:t>
            </a:r>
          </a:p>
          <a:p>
            <a:pPr eaLnBrk="0" hangingPunct="0"/>
            <a:r>
              <a:rPr lang="en-US" altLang="zh-TW" sz="1700" dirty="0" smtClean="0">
                <a:solidFill>
                  <a:schemeClr val="tx2"/>
                </a:solidFill>
                <a:ea typeface="新細明體" charset="-120"/>
              </a:rPr>
              <a:t>Nikon accessories</a:t>
            </a:r>
          </a:p>
          <a:p>
            <a:pPr eaLnBrk="0" hangingPunct="0"/>
            <a:r>
              <a:rPr lang="en-US" altLang="zh-TW" sz="1700" dirty="0" smtClean="0">
                <a:solidFill>
                  <a:schemeClr val="tx2"/>
                </a:solidFill>
                <a:ea typeface="新細明體" charset="-120"/>
              </a:rPr>
              <a:t>Nikon camera accessories</a:t>
            </a:r>
            <a:endParaRPr lang="en-US" altLang="zh-TW" sz="1700" dirty="0">
              <a:solidFill>
                <a:schemeClr val="tx2"/>
              </a:solidFill>
              <a:ea typeface="新細明體" charset="-120"/>
            </a:endParaRPr>
          </a:p>
        </p:txBody>
      </p:sp>
      <p:sp>
        <p:nvSpPr>
          <p:cNvPr id="57" name="Text Box 21"/>
          <p:cNvSpPr txBox="1">
            <a:spLocks noChangeArrowheads="1"/>
          </p:cNvSpPr>
          <p:nvPr/>
        </p:nvSpPr>
        <p:spPr bwMode="gray">
          <a:xfrm>
            <a:off x="1908222" y="3391744"/>
            <a:ext cx="11240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1400" b="1" dirty="0" smtClean="0">
                <a:solidFill>
                  <a:schemeClr val="bg1"/>
                </a:solidFill>
                <a:ea typeface="新細明體" charset="-120"/>
              </a:rPr>
              <a:t>accessories</a:t>
            </a:r>
            <a:endParaRPr lang="en-US" altLang="zh-TW" sz="1400" b="1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58" name="AutoShape 17"/>
          <p:cNvSpPr>
            <a:spLocks noChangeArrowheads="1"/>
          </p:cNvSpPr>
          <p:nvPr/>
        </p:nvSpPr>
        <p:spPr bwMode="auto">
          <a:xfrm>
            <a:off x="1366032" y="5012500"/>
            <a:ext cx="2223790" cy="1296820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" name="AutoShape 18"/>
          <p:cNvSpPr>
            <a:spLocks noChangeArrowheads="1"/>
          </p:cNvSpPr>
          <p:nvPr/>
        </p:nvSpPr>
        <p:spPr bwMode="gray">
          <a:xfrm>
            <a:off x="1643934" y="4880469"/>
            <a:ext cx="1805484" cy="26552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0" name="Text Box 22"/>
          <p:cNvSpPr txBox="1">
            <a:spLocks noChangeArrowheads="1"/>
          </p:cNvSpPr>
          <p:nvPr/>
        </p:nvSpPr>
        <p:spPr bwMode="auto">
          <a:xfrm>
            <a:off x="1441388" y="5251622"/>
            <a:ext cx="2065387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TW" sz="1700" dirty="0" smtClean="0">
                <a:solidFill>
                  <a:schemeClr val="tx2"/>
                </a:solidFill>
                <a:ea typeface="新細明體" charset="-120"/>
              </a:rPr>
              <a:t>Nikon lens</a:t>
            </a:r>
          </a:p>
          <a:p>
            <a:pPr eaLnBrk="0" hangingPunct="0"/>
            <a:r>
              <a:rPr lang="en-US" altLang="zh-TW" sz="1700" dirty="0" smtClean="0">
                <a:solidFill>
                  <a:schemeClr val="tx2"/>
                </a:solidFill>
                <a:ea typeface="新細明體" charset="-120"/>
              </a:rPr>
              <a:t>Nikon lenses</a:t>
            </a:r>
          </a:p>
          <a:p>
            <a:pPr eaLnBrk="0" hangingPunct="0"/>
            <a:r>
              <a:rPr lang="en-US" altLang="zh-TW" sz="1700" dirty="0" smtClean="0">
                <a:solidFill>
                  <a:schemeClr val="tx2"/>
                </a:solidFill>
                <a:ea typeface="新細明體" charset="-120"/>
              </a:rPr>
              <a:t>Nikon lens reviews</a:t>
            </a:r>
            <a:endParaRPr lang="en-US" altLang="zh-TW" sz="1700" dirty="0">
              <a:solidFill>
                <a:schemeClr val="tx2"/>
              </a:solidFill>
              <a:ea typeface="新細明體" charset="-120"/>
            </a:endParaRPr>
          </a:p>
        </p:txBody>
      </p:sp>
      <p:sp>
        <p:nvSpPr>
          <p:cNvPr id="61" name="Text Box 21"/>
          <p:cNvSpPr txBox="1">
            <a:spLocks noChangeArrowheads="1"/>
          </p:cNvSpPr>
          <p:nvPr/>
        </p:nvSpPr>
        <p:spPr bwMode="gray">
          <a:xfrm>
            <a:off x="2201870" y="4849948"/>
            <a:ext cx="6896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1400" b="1" dirty="0" smtClean="0">
                <a:solidFill>
                  <a:schemeClr val="bg1"/>
                </a:solidFill>
                <a:ea typeface="新細明體" charset="-120"/>
              </a:rPr>
              <a:t>lenses</a:t>
            </a:r>
            <a:endParaRPr lang="en-US" altLang="zh-TW" sz="1400" b="1" dirty="0">
              <a:solidFill>
                <a:schemeClr val="bg1"/>
              </a:solidFill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4310492" y="2239396"/>
                <a:ext cx="3611566" cy="560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P</a:t>
                </a:r>
                <a:r>
                  <a:rPr lang="en-US" altLang="zh-TW" sz="2000" baseline="-25000" dirty="0" err="1"/>
                  <a:t>N</a:t>
                </a:r>
                <a:r>
                  <a:rPr lang="en-US" altLang="zh-TW" sz="2000" baseline="-25000" dirty="0" err="1" smtClean="0"/>
                  <a:t>ikon</a:t>
                </a:r>
                <a:r>
                  <a:rPr lang="en-US" altLang="zh-TW" sz="2000" dirty="0" smtClean="0"/>
                  <a:t>(photo)=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3+1</m:t>
                        </m:r>
                      </m:num>
                      <m:den>
                        <m:d>
                          <m:d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3+3+3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/>
                          </a:rPr>
                          <m:t>+1∗3</m:t>
                        </m:r>
                      </m:den>
                    </m:f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= 0.33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492" y="2239396"/>
                <a:ext cx="3611566" cy="560859"/>
              </a:xfrm>
              <a:prstGeom prst="rect">
                <a:avLst/>
              </a:prstGeom>
              <a:blipFill rotWithShape="1">
                <a:blip r:embed="rId4"/>
                <a:stretch>
                  <a:fillRect l="-1686" r="-843" b="-10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4309298" y="2871340"/>
                <a:ext cx="4164602" cy="560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P</a:t>
                </a:r>
                <a:r>
                  <a:rPr lang="en-US" altLang="zh-TW" sz="2000" baseline="-25000" dirty="0" err="1"/>
                  <a:t>N</a:t>
                </a:r>
                <a:r>
                  <a:rPr lang="en-US" altLang="zh-TW" sz="2000" baseline="-25000" dirty="0" err="1" smtClean="0"/>
                  <a:t>ikon</a:t>
                </a:r>
                <a:r>
                  <a:rPr lang="en-US" altLang="zh-TW" sz="2000" dirty="0" smtClean="0"/>
                  <a:t>(accessories)=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3+1</m:t>
                        </m:r>
                      </m:num>
                      <m:den>
                        <m:d>
                          <m:d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3+3+3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/>
                          </a:rPr>
                          <m:t>+1∗3</m:t>
                        </m:r>
                      </m:den>
                    </m:f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= 0.33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298" y="2871340"/>
                <a:ext cx="4164602" cy="560859"/>
              </a:xfrm>
              <a:prstGeom prst="rect">
                <a:avLst/>
              </a:prstGeom>
              <a:blipFill rotWithShape="1">
                <a:blip r:embed="rId5"/>
                <a:stretch>
                  <a:fillRect l="-1611" r="-586" b="-10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/>
              <p:cNvSpPr txBox="1"/>
              <p:nvPr/>
            </p:nvSpPr>
            <p:spPr>
              <a:xfrm>
                <a:off x="4320546" y="3548310"/>
                <a:ext cx="3617978" cy="560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P</a:t>
                </a:r>
                <a:r>
                  <a:rPr lang="en-US" altLang="zh-TW" sz="2000" baseline="-25000" dirty="0" err="1"/>
                  <a:t>N</a:t>
                </a:r>
                <a:r>
                  <a:rPr lang="en-US" altLang="zh-TW" sz="2000" baseline="-25000" dirty="0" err="1" smtClean="0"/>
                  <a:t>ikon</a:t>
                </a:r>
                <a:r>
                  <a:rPr lang="en-US" altLang="zh-TW" sz="2000" dirty="0" smtClean="0"/>
                  <a:t>(lenses)=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3+1</m:t>
                        </m:r>
                      </m:num>
                      <m:den>
                        <m:d>
                          <m:d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3+3+3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/>
                          </a:rPr>
                          <m:t>+1∗3</m:t>
                        </m:r>
                      </m:den>
                    </m:f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= 0.33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4" name="文字方塊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546" y="3548310"/>
                <a:ext cx="3617978" cy="560859"/>
              </a:xfrm>
              <a:prstGeom prst="rect">
                <a:avLst/>
              </a:prstGeom>
              <a:blipFill rotWithShape="1">
                <a:blip r:embed="rId6"/>
                <a:stretch>
                  <a:fillRect l="-1855" r="-843" b="-10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字方塊 64"/>
          <p:cNvSpPr txBox="1"/>
          <p:nvPr/>
        </p:nvSpPr>
        <p:spPr>
          <a:xfrm>
            <a:off x="4000635" y="4284849"/>
            <a:ext cx="507382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900" dirty="0" err="1" smtClean="0"/>
              <a:t>H</a:t>
            </a:r>
            <a:r>
              <a:rPr lang="en-US" altLang="zh-TW" sz="1900" baseline="-25000" dirty="0" err="1" smtClean="0"/>
              <a:t>Nikon</a:t>
            </a:r>
            <a:r>
              <a:rPr lang="en-US" altLang="zh-TW" sz="1900" dirty="0" smtClean="0"/>
              <a:t>(     )= </a:t>
            </a:r>
          </a:p>
          <a:p>
            <a:r>
              <a:rPr lang="en-US" altLang="zh-TW" sz="1900" dirty="0" smtClean="0"/>
              <a:t>-[(0.33*log 0.33)+(0.33*log 0.33)+(0.33*log 0.33)]</a:t>
            </a:r>
          </a:p>
          <a:p>
            <a:r>
              <a:rPr lang="en-US" altLang="zh-TW" sz="1900" dirty="0" smtClean="0"/>
              <a:t>=</a:t>
            </a:r>
            <a:r>
              <a:rPr lang="zh-TW" altLang="en-US" sz="1900" b="1" dirty="0" smtClean="0"/>
              <a:t> </a:t>
            </a:r>
            <a:r>
              <a:rPr lang="en-US" altLang="zh-TW" sz="1900" b="1" dirty="0" smtClean="0"/>
              <a:t>0.</a:t>
            </a:r>
            <a:r>
              <a:rPr lang="zh-TW" altLang="en-US" sz="2000" b="1" dirty="0"/>
              <a:t> </a:t>
            </a:r>
            <a:r>
              <a:rPr lang="en-US" altLang="zh-TW" sz="2000" b="1" dirty="0" smtClean="0"/>
              <a:t>4767</a:t>
            </a:r>
            <a:endParaRPr lang="zh-TW" altLang="en-US" sz="19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46" y="4299874"/>
            <a:ext cx="314324" cy="33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橢圓 6"/>
          <p:cNvSpPr/>
          <p:nvPr/>
        </p:nvSpPr>
        <p:spPr>
          <a:xfrm>
            <a:off x="3360414" y="5695311"/>
            <a:ext cx="5767177" cy="683561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chemeClr val="tx1"/>
                </a:solidFill>
              </a:rPr>
              <a:t>query suggestions </a:t>
            </a:r>
            <a:r>
              <a:rPr lang="en-US" altLang="zh-TW" dirty="0" smtClean="0">
                <a:solidFill>
                  <a:schemeClr val="tx1"/>
                </a:solidFill>
              </a:rPr>
              <a:t>of an </a:t>
            </a:r>
            <a:r>
              <a:rPr lang="en-US" altLang="zh-TW" dirty="0">
                <a:solidFill>
                  <a:schemeClr val="tx1"/>
                </a:solidFill>
              </a:rPr>
              <a:t>entity </a:t>
            </a:r>
            <a:r>
              <a:rPr lang="en-US" altLang="zh-TW" dirty="0" err="1" smtClean="0">
                <a:solidFill>
                  <a:schemeClr val="tx1"/>
                </a:solidFill>
              </a:rPr>
              <a:t>e</a:t>
            </a:r>
            <a:r>
              <a:rPr lang="en-US" altLang="zh-TW" baseline="-25000" dirty="0" err="1">
                <a:solidFill>
                  <a:schemeClr val="tx1"/>
                </a:solidFill>
              </a:rPr>
              <a:t>j</a:t>
            </a:r>
            <a:r>
              <a:rPr lang="en-US" altLang="zh-TW" i="1" dirty="0" smtClean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are distributed more evenly </a:t>
            </a:r>
            <a:r>
              <a:rPr lang="en-US" altLang="zh-TW" dirty="0" smtClean="0">
                <a:solidFill>
                  <a:schemeClr val="tx1"/>
                </a:solidFill>
              </a:rPr>
              <a:t>across categories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43" y="5222760"/>
            <a:ext cx="866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9" name="直線單箭頭接點 68"/>
          <p:cNvCxnSpPr/>
          <p:nvPr/>
        </p:nvCxnSpPr>
        <p:spPr>
          <a:xfrm flipV="1">
            <a:off x="6549199" y="5269734"/>
            <a:ext cx="248372" cy="2637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4911259" y="1194701"/>
            <a:ext cx="3767175" cy="896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9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7" grpId="0" animBg="1"/>
      <p:bldP spid="36" grpId="0" animBg="1"/>
      <p:bldP spid="3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62" y="188640"/>
            <a:ext cx="5395728" cy="662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左中括弧 4"/>
          <p:cNvSpPr/>
          <p:nvPr/>
        </p:nvSpPr>
        <p:spPr>
          <a:xfrm>
            <a:off x="1483881" y="1986694"/>
            <a:ext cx="100181" cy="2162385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43" y="4968584"/>
            <a:ext cx="4331698" cy="58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-63218" y="2272287"/>
            <a:ext cx="161134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100" dirty="0" smtClean="0"/>
              <a:t>Classification</a:t>
            </a:r>
          </a:p>
          <a:p>
            <a:pPr algn="ctr"/>
            <a:r>
              <a:rPr lang="en-US" altLang="zh-TW" sz="2100" dirty="0" smtClean="0"/>
              <a:t>of query</a:t>
            </a:r>
          </a:p>
          <a:p>
            <a:pPr algn="ctr"/>
            <a:r>
              <a:rPr lang="en-US" altLang="zh-TW" sz="2100" dirty="0" smtClean="0"/>
              <a:t>suggestion</a:t>
            </a:r>
            <a:endParaRPr lang="zh-TW" altLang="en-US" sz="2100" dirty="0"/>
          </a:p>
        </p:txBody>
      </p:sp>
      <p:sp>
        <p:nvSpPr>
          <p:cNvPr id="10" name="左中括弧 9"/>
          <p:cNvSpPr/>
          <p:nvPr/>
        </p:nvSpPr>
        <p:spPr>
          <a:xfrm>
            <a:off x="1475656" y="4578983"/>
            <a:ext cx="108406" cy="1946361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-60554" y="4725082"/>
            <a:ext cx="16446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 smtClean="0"/>
              <a:t>Select best </a:t>
            </a:r>
          </a:p>
          <a:p>
            <a:pPr algn="ctr"/>
            <a:r>
              <a:rPr lang="en-US" altLang="zh-TW" sz="2000" dirty="0"/>
              <a:t>q</a:t>
            </a:r>
            <a:r>
              <a:rPr lang="en-US" altLang="zh-TW" sz="2000" dirty="0" smtClean="0"/>
              <a:t>uery cluster</a:t>
            </a:r>
          </a:p>
          <a:p>
            <a:pPr algn="ctr"/>
            <a:r>
              <a:rPr lang="en-US" altLang="zh-TW" sz="2000" dirty="0" smtClean="0"/>
              <a:t>as categories 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374657" y="129148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n=5</a:t>
            </a:r>
            <a:endParaRPr lang="zh-TW" altLang="en-US" dirty="0"/>
          </a:p>
        </p:txBody>
      </p:sp>
      <p:sp>
        <p:nvSpPr>
          <p:cNvPr id="9" name="流程圖: 接點 8"/>
          <p:cNvSpPr/>
          <p:nvPr/>
        </p:nvSpPr>
        <p:spPr>
          <a:xfrm>
            <a:off x="6374657" y="1291489"/>
            <a:ext cx="550151" cy="369332"/>
          </a:xfrm>
          <a:prstGeom prst="flowChartConnector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070219" y="4871183"/>
            <a:ext cx="4606237" cy="7234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6190460" y="261853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標楷體"/>
                <a:ea typeface="標楷體"/>
              </a:rPr>
              <a:t>θ</a:t>
            </a:r>
            <a:r>
              <a:rPr lang="en-US" altLang="zh-TW" dirty="0" smtClean="0"/>
              <a:t>=0.3</a:t>
            </a:r>
            <a:endParaRPr lang="zh-TW" altLang="en-US" dirty="0"/>
          </a:p>
        </p:txBody>
      </p:sp>
      <p:cxnSp>
        <p:nvCxnSpPr>
          <p:cNvPr id="14" name="直線接點 13"/>
          <p:cNvCxnSpPr/>
          <p:nvPr/>
        </p:nvCxnSpPr>
        <p:spPr>
          <a:xfrm>
            <a:off x="6190460" y="2958803"/>
            <a:ext cx="74637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9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1680" y="44624"/>
            <a:ext cx="6336704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691680" y="11663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Q</a:t>
            </a:r>
            <a:r>
              <a:rPr lang="en-US" altLang="zh-TW" baseline="30000" dirty="0"/>
              <a:t>(l)</a:t>
            </a:r>
            <a:r>
              <a:rPr lang="en-US" altLang="zh-TW" dirty="0"/>
              <a:t>: {</a:t>
            </a:r>
            <a:r>
              <a:rPr lang="en-US" altLang="zh-TW" dirty="0" err="1"/>
              <a:t>nikon</a:t>
            </a:r>
            <a:r>
              <a:rPr lang="en-US" altLang="zh-TW" dirty="0"/>
              <a:t> photo , </a:t>
            </a:r>
            <a:r>
              <a:rPr lang="en-US" altLang="zh-TW" dirty="0" err="1"/>
              <a:t>nikon</a:t>
            </a:r>
            <a:r>
              <a:rPr lang="en-US" altLang="zh-TW" dirty="0"/>
              <a:t> camera , </a:t>
            </a:r>
            <a:r>
              <a:rPr lang="en-US" altLang="zh-TW" dirty="0" err="1"/>
              <a:t>nikon</a:t>
            </a:r>
            <a:r>
              <a:rPr lang="en-US" altLang="zh-TW" dirty="0"/>
              <a:t> digital camera} </a:t>
            </a:r>
            <a:r>
              <a:rPr lang="en-US" altLang="zh-TW" dirty="0" smtClean="0"/>
              <a:t>   </a:t>
            </a:r>
            <a:r>
              <a:rPr lang="en-US" altLang="zh-TW" dirty="0" err="1" smtClean="0"/>
              <a:t>e</a:t>
            </a:r>
            <a:r>
              <a:rPr lang="en-US" altLang="zh-TW" baseline="-25000" dirty="0" err="1" smtClean="0"/>
              <a:t>j</a:t>
            </a:r>
            <a:r>
              <a:rPr lang="en-US" altLang="zh-TW" baseline="-25000" dirty="0" smtClean="0"/>
              <a:t> </a:t>
            </a:r>
            <a:r>
              <a:rPr lang="en-US" altLang="zh-TW" dirty="0"/>
              <a:t>: </a:t>
            </a:r>
            <a:r>
              <a:rPr lang="en-US" altLang="zh-TW" dirty="0" err="1" smtClean="0"/>
              <a:t>nikon</a:t>
            </a:r>
            <a:endParaRPr lang="en-US" altLang="zh-TW" dirty="0" smtClean="0"/>
          </a:p>
          <a:p>
            <a:r>
              <a:rPr lang="en-US" altLang="zh-TW" dirty="0" err="1" smtClean="0"/>
              <a:t>S</a:t>
            </a:r>
            <a:r>
              <a:rPr lang="en-US" altLang="zh-TW" baseline="-25000" dirty="0" err="1" smtClean="0"/>
              <a:t>j</a:t>
            </a:r>
            <a:r>
              <a:rPr lang="en-US" altLang="zh-TW" dirty="0" smtClean="0"/>
              <a:t> :{</a:t>
            </a:r>
            <a:r>
              <a:rPr lang="en-US" altLang="zh-TW" dirty="0" err="1" smtClean="0"/>
              <a:t>nikon</a:t>
            </a:r>
            <a:r>
              <a:rPr lang="en-US" altLang="zh-TW" dirty="0" smtClean="0"/>
              <a:t> lenses, </a:t>
            </a:r>
            <a:r>
              <a:rPr lang="en-US" altLang="zh-TW" dirty="0" err="1" smtClean="0"/>
              <a:t>nikon</a:t>
            </a:r>
            <a:r>
              <a:rPr lang="en-US" altLang="zh-TW" dirty="0" smtClean="0"/>
              <a:t> accessories, </a:t>
            </a:r>
            <a:r>
              <a:rPr lang="en-US" altLang="zh-TW" dirty="0" err="1" smtClean="0"/>
              <a:t>nikon</a:t>
            </a:r>
            <a:r>
              <a:rPr lang="en-US" altLang="zh-TW" dirty="0" smtClean="0"/>
              <a:t> customer service,…….}</a:t>
            </a:r>
          </a:p>
          <a:p>
            <a:endParaRPr lang="zh-TW" altLang="zh-TW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47819" y="3785305"/>
            <a:ext cx="3342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           </a:t>
            </a:r>
            <a:r>
              <a:rPr lang="en-US" altLang="zh-TW" dirty="0" err="1" smtClean="0"/>
              <a:t>nikon</a:t>
            </a:r>
            <a:r>
              <a:rPr lang="en-US" altLang="zh-TW" dirty="0" smtClean="0"/>
              <a:t> photo=&lt; 6,3,2,…&gt;</a:t>
            </a:r>
          </a:p>
          <a:p>
            <a:r>
              <a:rPr lang="en-US" altLang="zh-TW" dirty="0" smtClean="0"/>
              <a:t>         </a:t>
            </a:r>
            <a:r>
              <a:rPr lang="en-US" altLang="zh-TW" dirty="0" err="1" smtClean="0"/>
              <a:t>nikon</a:t>
            </a:r>
            <a:r>
              <a:rPr lang="en-US" altLang="zh-TW" dirty="0" smtClean="0"/>
              <a:t> camera=&lt; 3,1,5,…&gt;</a:t>
            </a:r>
          </a:p>
          <a:p>
            <a:r>
              <a:rPr lang="en-US" altLang="zh-TW" dirty="0" err="1"/>
              <a:t>nikon</a:t>
            </a:r>
            <a:r>
              <a:rPr lang="en-US" altLang="zh-TW" dirty="0"/>
              <a:t> </a:t>
            </a:r>
            <a:r>
              <a:rPr lang="en-US" altLang="zh-TW" dirty="0" smtClean="0"/>
              <a:t>digital camera=&lt; 2,4,2,…&gt;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075000" y="3415973"/>
            <a:ext cx="175124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Clustering query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3275856" y="3789040"/>
            <a:ext cx="144016" cy="9233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2915816" y="3640379"/>
            <a:ext cx="720080" cy="1504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向右箭號 14"/>
          <p:cNvSpPr/>
          <p:nvPr/>
        </p:nvSpPr>
        <p:spPr>
          <a:xfrm>
            <a:off x="4283968" y="4078814"/>
            <a:ext cx="504056" cy="216024"/>
          </a:xfrm>
          <a:prstGeom prst="rightArrow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860032" y="3863660"/>
            <a:ext cx="2424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query cluster vector </a:t>
            </a:r>
          </a:p>
          <a:p>
            <a:pPr algn="ctr"/>
            <a:r>
              <a:rPr lang="en-US" altLang="zh-TW" dirty="0" smtClean="0"/>
              <a:t>&lt; 11,8,9,…&gt;</a:t>
            </a:r>
            <a:endParaRPr lang="en-US" altLang="zh-TW" dirty="0"/>
          </a:p>
        </p:txBody>
      </p:sp>
      <p:sp>
        <p:nvSpPr>
          <p:cNvPr id="17" name="矩形 16"/>
          <p:cNvSpPr/>
          <p:nvPr/>
        </p:nvSpPr>
        <p:spPr>
          <a:xfrm>
            <a:off x="1096803" y="4870901"/>
            <a:ext cx="512730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query suggestion vector</a:t>
            </a:r>
            <a:r>
              <a:rPr lang="en-US" altLang="zh-TW" dirty="0" smtClean="0"/>
              <a:t>: </a:t>
            </a:r>
          </a:p>
          <a:p>
            <a:pPr algn="ctr"/>
            <a:r>
              <a:rPr lang="en-US" altLang="zh-TW" dirty="0" smtClean="0"/>
              <a:t>&lt;#of top 1 </a:t>
            </a:r>
            <a:r>
              <a:rPr lang="en-US" altLang="zh-TW" dirty="0" err="1" smtClean="0"/>
              <a:t>url</a:t>
            </a:r>
            <a:r>
              <a:rPr lang="en-US" altLang="zh-TW" dirty="0" smtClean="0"/>
              <a:t> that </a:t>
            </a:r>
            <a:r>
              <a:rPr lang="en-US" altLang="zh-TW" dirty="0" err="1" smtClean="0"/>
              <a:t>clicked,top</a:t>
            </a:r>
            <a:r>
              <a:rPr lang="en-US" altLang="zh-TW" dirty="0" smtClean="0"/>
              <a:t> 2 </a:t>
            </a:r>
            <a:r>
              <a:rPr lang="en-US" altLang="zh-TW" dirty="0" err="1" smtClean="0"/>
              <a:t>url</a:t>
            </a:r>
            <a:r>
              <a:rPr lang="en-US" altLang="zh-TW" dirty="0" smtClean="0"/>
              <a:t>,…&gt;=&lt;3,5,4,…&gt;</a:t>
            </a:r>
          </a:p>
          <a:p>
            <a:pPr algn="ctr"/>
            <a:r>
              <a:rPr lang="en-US" altLang="zh-TW" dirty="0"/>
              <a:t>s</a:t>
            </a:r>
            <a:r>
              <a:rPr lang="en-US" altLang="zh-TW" dirty="0" smtClean="0"/>
              <a:t>1=&lt;3,5,4,…&gt;</a:t>
            </a:r>
          </a:p>
          <a:p>
            <a:pPr algn="ctr"/>
            <a:r>
              <a:rPr lang="en-US" altLang="zh-TW" dirty="0"/>
              <a:t>s</a:t>
            </a:r>
            <a:r>
              <a:rPr lang="en-US" altLang="zh-TW" dirty="0" smtClean="0"/>
              <a:t>2=&lt;6,1,2,…&gt;</a:t>
            </a:r>
          </a:p>
          <a:p>
            <a:pPr algn="ctr"/>
            <a:r>
              <a:rPr lang="en-US" altLang="zh-TW" dirty="0" smtClean="0"/>
              <a:t>s3=&lt;3,1,1,…&gt;</a:t>
            </a:r>
            <a:endParaRPr lang="en-US" altLang="zh-TW" dirty="0"/>
          </a:p>
          <a:p>
            <a:pPr algn="ctr"/>
            <a:r>
              <a:rPr lang="en-US" altLang="zh-TW" dirty="0" smtClean="0"/>
              <a:t>s4=&lt;4,3,2,…&gt;</a:t>
            </a:r>
          </a:p>
          <a:p>
            <a:pPr algn="ctr"/>
            <a:r>
              <a:rPr lang="en-US" altLang="zh-TW" dirty="0" smtClean="0"/>
              <a:t>…..</a:t>
            </a:r>
            <a:endParaRPr lang="en-US" altLang="zh-TW" dirty="0"/>
          </a:p>
        </p:txBody>
      </p:sp>
      <p:sp>
        <p:nvSpPr>
          <p:cNvPr id="18" name="上-下雙向箭號 17"/>
          <p:cNvSpPr/>
          <p:nvPr/>
        </p:nvSpPr>
        <p:spPr>
          <a:xfrm>
            <a:off x="5778134" y="4509991"/>
            <a:ext cx="108012" cy="576935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6043783" y="4613792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Cosine similarity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724094" y="4606083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&gt;</a:t>
            </a:r>
            <a:r>
              <a:rPr lang="en-US" altLang="zh-TW" dirty="0" smtClean="0">
                <a:latin typeface="標楷體"/>
                <a:ea typeface="標楷體"/>
              </a:rPr>
              <a:t>θ</a:t>
            </a:r>
            <a:r>
              <a:rPr lang="en-US" altLang="zh-TW" dirty="0" smtClean="0">
                <a:latin typeface="+mj-lt"/>
                <a:ea typeface="標楷體"/>
              </a:rPr>
              <a:t>:0.3</a:t>
            </a:r>
            <a:endParaRPr lang="zh-TW" altLang="en-US" dirty="0">
              <a:latin typeface="+mj-lt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5651"/>
            <a:ext cx="3744416" cy="43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流程圖: 磁碟 26"/>
          <p:cNvSpPr/>
          <p:nvPr/>
        </p:nvSpPr>
        <p:spPr>
          <a:xfrm>
            <a:off x="6660232" y="1039962"/>
            <a:ext cx="624503" cy="663582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圓角矩形 36"/>
          <p:cNvSpPr/>
          <p:nvPr/>
        </p:nvSpPr>
        <p:spPr>
          <a:xfrm>
            <a:off x="5778134" y="908720"/>
            <a:ext cx="3293764" cy="8370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6756550" y="1228110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Q</a:t>
            </a:r>
            <a:r>
              <a:rPr lang="en-US" altLang="zh-TW" baseline="30000" dirty="0" smtClean="0"/>
              <a:t>(2)</a:t>
            </a:r>
            <a:endParaRPr lang="zh-TW" altLang="en-US" dirty="0"/>
          </a:p>
        </p:txBody>
      </p:sp>
      <p:sp>
        <p:nvSpPr>
          <p:cNvPr id="29" name="流程圖: 磁碟 28"/>
          <p:cNvSpPr/>
          <p:nvPr/>
        </p:nvSpPr>
        <p:spPr>
          <a:xfrm>
            <a:off x="7437135" y="1028675"/>
            <a:ext cx="624503" cy="663582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7533453" y="1216823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Q</a:t>
            </a:r>
            <a:r>
              <a:rPr lang="en-US" altLang="zh-TW" baseline="30000" dirty="0" smtClean="0"/>
              <a:t>(3)</a:t>
            </a:r>
            <a:endParaRPr lang="zh-TW" altLang="en-US" dirty="0"/>
          </a:p>
        </p:txBody>
      </p:sp>
      <p:sp>
        <p:nvSpPr>
          <p:cNvPr id="31" name="流程圖: 磁碟 30"/>
          <p:cNvSpPr/>
          <p:nvPr/>
        </p:nvSpPr>
        <p:spPr>
          <a:xfrm>
            <a:off x="5886146" y="1039962"/>
            <a:ext cx="624503" cy="663582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5982464" y="1228110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Q</a:t>
            </a:r>
            <a:r>
              <a:rPr lang="en-US" altLang="zh-TW" baseline="30000" dirty="0" smtClean="0"/>
              <a:t>(1)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8143439" y="1175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……….</a:t>
            </a:r>
            <a:endParaRPr lang="zh-TW" altLang="en-US" dirty="0"/>
          </a:p>
        </p:txBody>
      </p:sp>
      <p:sp>
        <p:nvSpPr>
          <p:cNvPr id="34" name="弧形箭號 (上彎) 33"/>
          <p:cNvSpPr/>
          <p:nvPr/>
        </p:nvSpPr>
        <p:spPr>
          <a:xfrm flipH="1">
            <a:off x="4788024" y="1745806"/>
            <a:ext cx="1497274" cy="354568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9" name="直線圖說文字 2 38"/>
          <p:cNvSpPr/>
          <p:nvPr/>
        </p:nvSpPr>
        <p:spPr>
          <a:xfrm>
            <a:off x="8165881" y="1842539"/>
            <a:ext cx="726599" cy="82344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3993"/>
              <a:gd name="adj6" fmla="val 3147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弧形箭號 (上彎) 34"/>
          <p:cNvSpPr/>
          <p:nvPr/>
        </p:nvSpPr>
        <p:spPr>
          <a:xfrm flipH="1">
            <a:off x="4785905" y="1745806"/>
            <a:ext cx="2186577" cy="354568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6" name="弧形箭號 (上彎) 35"/>
          <p:cNvSpPr/>
          <p:nvPr/>
        </p:nvSpPr>
        <p:spPr>
          <a:xfrm flipH="1">
            <a:off x="4788023" y="1700808"/>
            <a:ext cx="2961362" cy="354568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8165881" y="1867607"/>
            <a:ext cx="7125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 smtClean="0"/>
              <a:t>Query </a:t>
            </a:r>
          </a:p>
          <a:p>
            <a:pPr algn="ctr"/>
            <a:r>
              <a:rPr lang="en-US" altLang="zh-TW" sz="1400" dirty="0" smtClean="0"/>
              <a:t>cluster</a:t>
            </a:r>
          </a:p>
          <a:p>
            <a:pPr algn="ctr"/>
            <a:r>
              <a:rPr lang="en-US" altLang="zh-TW" sz="1400" dirty="0" smtClean="0"/>
              <a:t> set</a:t>
            </a:r>
            <a:endParaRPr lang="zh-TW" altLang="en-US" sz="1400" dirty="0"/>
          </a:p>
        </p:txBody>
      </p:sp>
      <p:sp>
        <p:nvSpPr>
          <p:cNvPr id="40" name="矩形 39"/>
          <p:cNvSpPr/>
          <p:nvPr/>
        </p:nvSpPr>
        <p:spPr>
          <a:xfrm>
            <a:off x="3872213" y="1923090"/>
            <a:ext cx="8915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Max</a:t>
            </a:r>
            <a:endParaRPr lang="zh-TW" altLang="en-US" sz="2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718885" y="2446310"/>
            <a:ext cx="1636474" cy="8983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dirty="0">
              <a:solidFill>
                <a:srgbClr val="00206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718885" y="2502640"/>
            <a:ext cx="16364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 err="1">
                <a:solidFill>
                  <a:srgbClr val="002060"/>
                </a:solidFill>
              </a:rPr>
              <a:t>nikon</a:t>
            </a:r>
            <a:r>
              <a:rPr lang="en-US" altLang="zh-TW" sz="1400" dirty="0">
                <a:solidFill>
                  <a:srgbClr val="002060"/>
                </a:solidFill>
              </a:rPr>
              <a:t> photo, </a:t>
            </a:r>
            <a:endParaRPr lang="en-US" altLang="zh-TW" sz="14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zh-TW" sz="1400" dirty="0" err="1" smtClean="0">
                <a:solidFill>
                  <a:srgbClr val="002060"/>
                </a:solidFill>
              </a:rPr>
              <a:t>nikon</a:t>
            </a:r>
            <a:r>
              <a:rPr lang="en-US" altLang="zh-TW" sz="1400" dirty="0" smtClean="0">
                <a:solidFill>
                  <a:srgbClr val="002060"/>
                </a:solidFill>
              </a:rPr>
              <a:t> </a:t>
            </a:r>
            <a:r>
              <a:rPr lang="en-US" altLang="zh-TW" sz="1400" dirty="0">
                <a:solidFill>
                  <a:srgbClr val="002060"/>
                </a:solidFill>
              </a:rPr>
              <a:t>camera, </a:t>
            </a:r>
            <a:endParaRPr lang="en-US" altLang="zh-TW" sz="14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zh-TW" sz="1400" dirty="0" err="1" smtClean="0">
                <a:solidFill>
                  <a:srgbClr val="002060"/>
                </a:solidFill>
              </a:rPr>
              <a:t>nikon</a:t>
            </a:r>
            <a:r>
              <a:rPr lang="en-US" altLang="zh-TW" sz="1400" dirty="0" smtClean="0">
                <a:solidFill>
                  <a:srgbClr val="002060"/>
                </a:solidFill>
              </a:rPr>
              <a:t> </a:t>
            </a:r>
            <a:r>
              <a:rPr lang="en-US" altLang="zh-TW" sz="1400" dirty="0">
                <a:solidFill>
                  <a:srgbClr val="002060"/>
                </a:solidFill>
              </a:rPr>
              <a:t>digital camera</a:t>
            </a:r>
            <a:endParaRPr lang="zh-TW" altLang="en-US" sz="1400" dirty="0">
              <a:solidFill>
                <a:srgbClr val="00206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554756" y="5086926"/>
            <a:ext cx="1636474" cy="16748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dirty="0">
              <a:solidFill>
                <a:srgbClr val="002060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6588224" y="5085184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Has been Classified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cxnSp>
        <p:nvCxnSpPr>
          <p:cNvPr id="53" name="直線接點 52"/>
          <p:cNvCxnSpPr/>
          <p:nvPr/>
        </p:nvCxnSpPr>
        <p:spPr>
          <a:xfrm>
            <a:off x="2718885" y="5589240"/>
            <a:ext cx="18171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2718885" y="5869660"/>
            <a:ext cx="18171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5832140" y="5526524"/>
            <a:ext cx="3129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s1=&lt;3,5,4,…&gt;</a:t>
            </a:r>
          </a:p>
          <a:p>
            <a:pPr algn="ctr"/>
            <a:r>
              <a:rPr lang="en-US" altLang="zh-TW" dirty="0"/>
              <a:t>s2=&lt;6,1,2,…&gt;</a:t>
            </a:r>
          </a:p>
        </p:txBody>
      </p:sp>
    </p:spTree>
    <p:extLst>
      <p:ext uri="{BB962C8B-B14F-4D97-AF65-F5344CB8AC3E}">
        <p14:creationId xmlns:p14="http://schemas.microsoft.com/office/powerpoint/2010/main" val="25410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45209 0.178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891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43768 0.1740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92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5" grpId="0" animBg="1"/>
      <p:bldP spid="16" grpId="0"/>
      <p:bldP spid="17" grpId="0"/>
      <p:bldP spid="18" grpId="0" animBg="1"/>
      <p:bldP spid="20" grpId="0"/>
      <p:bldP spid="21" grpId="0"/>
      <p:bldP spid="31" grpId="0" animBg="1"/>
      <p:bldP spid="32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0" grpId="0"/>
      <p:bldP spid="40" grpId="1"/>
      <p:bldP spid="41" grpId="0" animBg="1"/>
      <p:bldP spid="42" grpId="0"/>
      <p:bldP spid="43" grpId="0" animBg="1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25960" y="1182762"/>
            <a:ext cx="7783016" cy="4905612"/>
          </a:xfr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endParaRPr lang="en-US" sz="28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Introduction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Problem Definition</a:t>
            </a:r>
            <a:endParaRPr lang="en-US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SParQS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B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ackend Algorithm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Clustering entity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Clustering queries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Clssifying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 query suggestion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Century Schoolbook" pitchFamily="18" charset="0"/>
              </a:rPr>
              <a:t>Experiment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Conclusion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683568" y="274638"/>
            <a:ext cx="724123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Experiment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59503" y="1232972"/>
            <a:ext cx="79844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000" dirty="0" smtClean="0"/>
              <a:t>Data-</a:t>
            </a:r>
            <a:r>
              <a:rPr lang="en-US" altLang="zh-TW" sz="2000" dirty="0"/>
              <a:t>Microsoft Bing’s query log from April 25th to May </a:t>
            </a:r>
            <a:r>
              <a:rPr lang="en-US" altLang="zh-TW" sz="2000" dirty="0" smtClean="0"/>
              <a:t>1st , 2010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TW" sz="2000" dirty="0"/>
          </a:p>
          <a:p>
            <a:pPr marL="342900" indent="-342900">
              <a:buFont typeface="Arial" pitchFamily="34" charset="0"/>
              <a:buChar char="•"/>
            </a:pPr>
            <a:endParaRPr lang="en-US" altLang="zh-TW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altLang="zh-TW" sz="2000" dirty="0"/>
          </a:p>
          <a:p>
            <a:pPr marL="342900" indent="-342900">
              <a:buFont typeface="Arial" pitchFamily="34" charset="0"/>
              <a:buChar char="•"/>
            </a:pPr>
            <a:endParaRPr lang="en-US" altLang="zh-TW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altLang="zh-TW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000" dirty="0" smtClean="0"/>
              <a:t>Input: 〈named entity list〉</a:t>
            </a:r>
          </a:p>
          <a:p>
            <a:r>
              <a:rPr lang="en-US" altLang="zh-TW" sz="2000" dirty="0" smtClean="0"/>
              <a:t>     Total : 5,156</a:t>
            </a:r>
          </a:p>
          <a:p>
            <a:endParaRPr lang="en-US" altLang="zh-TW" sz="2000" dirty="0"/>
          </a:p>
          <a:p>
            <a:endParaRPr lang="en-US" altLang="zh-TW" sz="2000" dirty="0" smtClean="0"/>
          </a:p>
          <a:p>
            <a:endParaRPr lang="en-US" altLang="zh-TW" sz="2000" dirty="0"/>
          </a:p>
          <a:p>
            <a:endParaRPr lang="en-US" altLang="zh-TW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000" dirty="0" smtClean="0"/>
              <a:t>Manually chose 20 entity clusters that had at least 2 entities from each of the 5 entity classes.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TW" sz="2000" dirty="0"/>
          </a:p>
          <a:p>
            <a:pPr marL="342900" indent="-342900">
              <a:buFont typeface="Arial" pitchFamily="34" charset="0"/>
              <a:buChar char="•"/>
            </a:pPr>
            <a:endParaRPr lang="en-US" altLang="zh-TW" sz="2000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31969"/>
              </p:ext>
            </p:extLst>
          </p:nvPr>
        </p:nvGraphicFramePr>
        <p:xfrm>
          <a:off x="1526993" y="1740416"/>
          <a:ext cx="3528392" cy="11125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72208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Record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/>
                        <a:t>3,503,469,327</a:t>
                      </a:r>
                      <a:endParaRPr lang="zh-TW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Unique queries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/>
                        <a:t>76,462,963</a:t>
                      </a:r>
                      <a:endParaRPr lang="zh-TW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Unique URLs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/>
                        <a:t>62,978,872</a:t>
                      </a:r>
                      <a:endParaRPr lang="zh-TW" alt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5695528" y="2469356"/>
            <a:ext cx="18288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EA7EA"/>
              </a:gs>
              <a:gs pos="50000">
                <a:srgbClr val="4EA7EA">
                  <a:gamma/>
                  <a:tint val="42353"/>
                  <a:invGamma/>
                </a:srgbClr>
              </a:gs>
              <a:gs pos="100000">
                <a:srgbClr val="4EA7EA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Rectangle 67"/>
          <p:cNvSpPr>
            <a:spLocks noChangeArrowheads="1"/>
          </p:cNvSpPr>
          <p:nvPr/>
        </p:nvSpPr>
        <p:spPr bwMode="gray">
          <a:xfrm>
            <a:off x="5847928" y="2545556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TW" b="1" dirty="0" smtClean="0">
                <a:solidFill>
                  <a:srgbClr val="1C1C1C"/>
                </a:solidFill>
                <a:ea typeface="新細明體" charset="-120"/>
              </a:rPr>
              <a:t>person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5678165" y="3071019"/>
            <a:ext cx="18288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EA7EA"/>
              </a:gs>
              <a:gs pos="50000">
                <a:srgbClr val="4EA7EA">
                  <a:gamma/>
                  <a:tint val="42353"/>
                  <a:invGamma/>
                </a:srgbClr>
              </a:gs>
              <a:gs pos="100000">
                <a:srgbClr val="4EA7EA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Rectangle 67"/>
          <p:cNvSpPr>
            <a:spLocks noChangeArrowheads="1"/>
          </p:cNvSpPr>
          <p:nvPr/>
        </p:nvSpPr>
        <p:spPr bwMode="gray">
          <a:xfrm>
            <a:off x="5830565" y="3147219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TW" b="1" dirty="0" smtClean="0">
                <a:solidFill>
                  <a:srgbClr val="1C1C1C"/>
                </a:solidFill>
                <a:ea typeface="新細明體" charset="-120"/>
              </a:rPr>
              <a:t>landmark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11" name="Line 54"/>
          <p:cNvSpPr>
            <a:spLocks noChangeShapeType="1"/>
          </p:cNvSpPr>
          <p:nvPr/>
        </p:nvSpPr>
        <p:spPr bwMode="gray">
          <a:xfrm>
            <a:off x="5212681" y="2100188"/>
            <a:ext cx="367431" cy="8731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5695528" y="3680619"/>
            <a:ext cx="18288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EA7EA"/>
              </a:gs>
              <a:gs pos="50000">
                <a:srgbClr val="4EA7EA">
                  <a:gamma/>
                  <a:tint val="42353"/>
                  <a:invGamma/>
                </a:srgbClr>
              </a:gs>
              <a:gs pos="100000">
                <a:srgbClr val="4EA7EA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Rectangle 67"/>
          <p:cNvSpPr>
            <a:spLocks noChangeArrowheads="1"/>
          </p:cNvSpPr>
          <p:nvPr/>
        </p:nvSpPr>
        <p:spPr bwMode="gray">
          <a:xfrm>
            <a:off x="5847928" y="3756819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TW" b="1" dirty="0" smtClean="0">
                <a:solidFill>
                  <a:srgbClr val="1C1C1C"/>
                </a:solidFill>
                <a:ea typeface="新細明體" charset="-120"/>
              </a:rPr>
              <a:t>city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5695528" y="4293096"/>
            <a:ext cx="18288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EA7EA"/>
              </a:gs>
              <a:gs pos="50000">
                <a:srgbClr val="4EA7EA">
                  <a:gamma/>
                  <a:tint val="42353"/>
                  <a:invGamma/>
                </a:srgbClr>
              </a:gs>
              <a:gs pos="100000">
                <a:srgbClr val="4EA7EA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Rectangle 67"/>
          <p:cNvSpPr>
            <a:spLocks noChangeArrowheads="1"/>
          </p:cNvSpPr>
          <p:nvPr/>
        </p:nvSpPr>
        <p:spPr bwMode="gray">
          <a:xfrm>
            <a:off x="5847928" y="4369296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TW" b="1" dirty="0" smtClean="0">
                <a:solidFill>
                  <a:srgbClr val="1C1C1C"/>
                </a:solidFill>
                <a:ea typeface="新細明體" charset="-120"/>
              </a:rPr>
              <a:t>product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17" name="AutoShape 61"/>
          <p:cNvSpPr>
            <a:spLocks noChangeArrowheads="1"/>
          </p:cNvSpPr>
          <p:nvPr/>
        </p:nvSpPr>
        <p:spPr bwMode="gray">
          <a:xfrm>
            <a:off x="5678165" y="1840632"/>
            <a:ext cx="18288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EA7EA"/>
              </a:gs>
              <a:gs pos="50000">
                <a:srgbClr val="4EA7EA">
                  <a:gamma/>
                  <a:tint val="42353"/>
                  <a:invGamma/>
                </a:srgbClr>
              </a:gs>
              <a:gs pos="100000">
                <a:srgbClr val="4EA7EA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" name="Rectangle 67"/>
          <p:cNvSpPr>
            <a:spLocks noChangeArrowheads="1"/>
          </p:cNvSpPr>
          <p:nvPr/>
        </p:nvSpPr>
        <p:spPr bwMode="gray">
          <a:xfrm>
            <a:off x="5830565" y="1916832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TW" b="1" dirty="0" smtClean="0">
                <a:solidFill>
                  <a:srgbClr val="1C1C1C"/>
                </a:solidFill>
                <a:ea typeface="新細明體" charset="-120"/>
              </a:rPr>
              <a:t>company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19" name="Line 54"/>
          <p:cNvSpPr>
            <a:spLocks noChangeShapeType="1"/>
          </p:cNvSpPr>
          <p:nvPr/>
        </p:nvSpPr>
        <p:spPr bwMode="gray">
          <a:xfrm>
            <a:off x="5212681" y="2654930"/>
            <a:ext cx="367431" cy="8731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" name="Line 54"/>
          <p:cNvSpPr>
            <a:spLocks noChangeShapeType="1"/>
          </p:cNvSpPr>
          <p:nvPr/>
        </p:nvSpPr>
        <p:spPr bwMode="gray">
          <a:xfrm>
            <a:off x="5212681" y="3337719"/>
            <a:ext cx="367431" cy="8731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Line 54"/>
          <p:cNvSpPr>
            <a:spLocks noChangeShapeType="1"/>
          </p:cNvSpPr>
          <p:nvPr/>
        </p:nvSpPr>
        <p:spPr bwMode="gray">
          <a:xfrm>
            <a:off x="5212681" y="3930972"/>
            <a:ext cx="367431" cy="8731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" name="Line 54"/>
          <p:cNvSpPr>
            <a:spLocks noChangeShapeType="1"/>
          </p:cNvSpPr>
          <p:nvPr/>
        </p:nvSpPr>
        <p:spPr bwMode="gray">
          <a:xfrm>
            <a:off x="5216403" y="4552652"/>
            <a:ext cx="367431" cy="8731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191175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2,000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740351" y="254293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 119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7740350" y="31446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1,203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740352" y="374630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 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388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740352" y="436667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1,446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向下箭號 27"/>
          <p:cNvSpPr/>
          <p:nvPr/>
        </p:nvSpPr>
        <p:spPr>
          <a:xfrm>
            <a:off x="3131840" y="3680619"/>
            <a:ext cx="288032" cy="1145877"/>
          </a:xfrm>
          <a:prstGeom prst="downArrow">
            <a:avLst/>
          </a:prstGeom>
          <a:solidFill>
            <a:srgbClr val="25F9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1619672" y="3947319"/>
            <a:ext cx="1296144" cy="604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Query clustering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563888" y="3930178"/>
            <a:ext cx="1296144" cy="604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Entity clustering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1619672" y="5661248"/>
            <a:ext cx="2088232" cy="79208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chemeClr val="tx1"/>
                </a:solidFill>
              </a:rPr>
              <a:t>nikon</a:t>
            </a:r>
            <a:r>
              <a:rPr lang="en-US" altLang="zh-TW" dirty="0" smtClean="0">
                <a:solidFill>
                  <a:schemeClr val="tx1"/>
                </a:solidFill>
              </a:rPr>
              <a:t> , canon ,</a:t>
            </a:r>
          </a:p>
          <a:p>
            <a:pPr algn="ctr"/>
            <a:r>
              <a:rPr lang="en-US" altLang="zh-TW" dirty="0" err="1" smtClean="0">
                <a:solidFill>
                  <a:schemeClr val="tx1"/>
                </a:solidFill>
              </a:rPr>
              <a:t>olympus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5924475" y="5646960"/>
            <a:ext cx="2756520" cy="79208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sharp , </a:t>
            </a:r>
            <a:r>
              <a:rPr lang="en-US" altLang="zh-TW" dirty="0" err="1" smtClean="0">
                <a:solidFill>
                  <a:schemeClr val="tx1"/>
                </a:solidFill>
              </a:rPr>
              <a:t>samsung</a:t>
            </a:r>
            <a:r>
              <a:rPr lang="en-US" altLang="zh-TW" dirty="0" smtClean="0">
                <a:solidFill>
                  <a:schemeClr val="tx1"/>
                </a:solidFill>
              </a:rPr>
              <a:t> ,</a:t>
            </a:r>
          </a:p>
          <a:p>
            <a:pPr algn="ctr"/>
            <a:r>
              <a:rPr lang="en-US" altLang="zh-TW" dirty="0" err="1" smtClean="0">
                <a:solidFill>
                  <a:schemeClr val="tx1"/>
                </a:solidFill>
              </a:rPr>
              <a:t>lg</a:t>
            </a:r>
            <a:r>
              <a:rPr lang="en-US" altLang="zh-TW" dirty="0" smtClean="0">
                <a:solidFill>
                  <a:schemeClr val="tx1"/>
                </a:solidFill>
              </a:rPr>
              <a:t> ,</a:t>
            </a:r>
            <a:r>
              <a:rPr lang="en-US" altLang="zh-TW" dirty="0" err="1" smtClean="0">
                <a:solidFill>
                  <a:schemeClr val="tx1"/>
                </a:solidFill>
              </a:rPr>
              <a:t>sony</a:t>
            </a:r>
            <a:r>
              <a:rPr lang="en-US" altLang="zh-TW" dirty="0" smtClean="0">
                <a:solidFill>
                  <a:schemeClr val="tx1"/>
                </a:solidFill>
              </a:rPr>
              <a:t> ,</a:t>
            </a:r>
            <a:r>
              <a:rPr lang="en-US" altLang="zh-TW" dirty="0" err="1" smtClean="0">
                <a:solidFill>
                  <a:schemeClr val="tx1"/>
                </a:solidFill>
              </a:rPr>
              <a:t>panasonic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67"/>
          <p:cNvSpPr>
            <a:spLocks noChangeArrowheads="1"/>
          </p:cNvSpPr>
          <p:nvPr/>
        </p:nvSpPr>
        <p:spPr bwMode="gray">
          <a:xfrm>
            <a:off x="4160316" y="5686390"/>
            <a:ext cx="144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TW" b="1" dirty="0" smtClean="0">
                <a:solidFill>
                  <a:srgbClr val="1C1C1C"/>
                </a:solidFill>
                <a:ea typeface="新細明體" charset="-120"/>
              </a:rPr>
              <a:t>Entity class:</a:t>
            </a:r>
          </a:p>
          <a:p>
            <a:pPr algn="ctr" eaLnBrk="0" hangingPunct="0"/>
            <a:r>
              <a:rPr lang="en-US" altLang="zh-TW" b="1" dirty="0" smtClean="0">
                <a:solidFill>
                  <a:srgbClr val="FF0000"/>
                </a:solidFill>
                <a:ea typeface="新細明體" charset="-120"/>
              </a:rPr>
              <a:t>company</a:t>
            </a:r>
            <a:endParaRPr lang="en-US" altLang="zh-TW" b="1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36" name="左-右雙向箭號圖說文字 35"/>
          <p:cNvSpPr/>
          <p:nvPr/>
        </p:nvSpPr>
        <p:spPr>
          <a:xfrm>
            <a:off x="3795777" y="5445224"/>
            <a:ext cx="2122661" cy="1080120"/>
          </a:xfrm>
          <a:prstGeom prst="leftRightArrowCallout">
            <a:avLst>
              <a:gd name="adj1" fmla="val 9127"/>
              <a:gd name="adj2" fmla="val 25000"/>
              <a:gd name="adj3" fmla="val 25000"/>
              <a:gd name="adj4" fmla="val 65624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7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 animBg="1"/>
      <p:bldP spid="33" grpId="0" animBg="1"/>
      <p:bldP spid="35" grpId="0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043608" y="188640"/>
                <a:ext cx="7984497" cy="6191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TW" sz="2000" dirty="0" smtClean="0"/>
                  <a:t>Two assessors </a:t>
                </a:r>
                <a:r>
                  <a:rPr lang="en-US" altLang="zh-TW" sz="2000" dirty="0"/>
                  <a:t>evaluated categories of 100 entity </a:t>
                </a:r>
                <a:r>
                  <a:rPr lang="en-US" altLang="zh-TW" sz="2000" dirty="0" smtClean="0"/>
                  <a:t>clusters with </a:t>
                </a:r>
                <a:r>
                  <a:rPr lang="en-US" altLang="zh-TW" sz="2000" dirty="0"/>
                  <a:t>five types of values for a parameter </a:t>
                </a:r>
                <a:r>
                  <a:rPr lang="en-US" altLang="zh-TW" sz="2000" i="1" dirty="0" smtClean="0"/>
                  <a:t>λ</a:t>
                </a:r>
                <a:r>
                  <a:rPr lang="en-US" altLang="zh-TW" sz="2000" dirty="0" smtClean="0"/>
                  <a:t>.﹝2459 categories﹞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TW" sz="20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TW" sz="2000" dirty="0"/>
                  <a:t>S</a:t>
                </a:r>
                <a:r>
                  <a:rPr lang="en-US" altLang="zh-TW" sz="2000" dirty="0" smtClean="0"/>
                  <a:t>howed a </a:t>
                </a:r>
                <a:r>
                  <a:rPr lang="en-US" altLang="zh-TW" sz="2000" dirty="0"/>
                  <a:t>list of </a:t>
                </a:r>
                <a:r>
                  <a:rPr lang="en-US" altLang="zh-TW" sz="2000" dirty="0" smtClean="0"/>
                  <a:t>category labels</a:t>
                </a:r>
                <a:r>
                  <a:rPr lang="en-US" altLang="zh-TW" sz="2000" dirty="0"/>
                  <a:t>, a set of entities, and their unclassified query suggestions</a:t>
                </a:r>
                <a:r>
                  <a:rPr lang="en-US" altLang="zh-TW" sz="2000" dirty="0" smtClean="0"/>
                  <a:t>.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TW" sz="200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TW" sz="20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TW" sz="200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TW" sz="20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TW" sz="20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TW" sz="200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TW" sz="20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TW" sz="200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TW" sz="20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TW" sz="20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TW" sz="20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TW" sz="2000" dirty="0" smtClean="0"/>
                  <a:t>Precision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000" dirty="0"/>
                          <m:t>the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number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of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highly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or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somewhat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relevant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categories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000" dirty="0"/>
                          <m:t>the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total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number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of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evaluated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categories</m:t>
                        </m:r>
                      </m:den>
                    </m:f>
                    <m:r>
                      <a:rPr lang="en-US" altLang="zh-TW" sz="2000" b="0" i="0" smtClean="0">
                        <a:latin typeface="Cambria Math"/>
                      </a:rPr>
                      <m:t>  </m:t>
                    </m:r>
                  </m:oMath>
                </a14:m>
                <a:endParaRPr lang="en-US" altLang="zh-TW" sz="2000" dirty="0" smtClean="0"/>
              </a:p>
              <a:p>
                <a:endParaRPr lang="en-US" altLang="zh-TW" sz="200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TW" sz="2000" dirty="0" smtClean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88640"/>
                <a:ext cx="7984497" cy="6191888"/>
              </a:xfrm>
              <a:prstGeom prst="rect">
                <a:avLst/>
              </a:prstGeom>
              <a:blipFill rotWithShape="1">
                <a:blip r:embed="rId2"/>
                <a:stretch>
                  <a:fillRect l="-611" t="-492" r="-10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接點 10"/>
          <p:cNvCxnSpPr/>
          <p:nvPr/>
        </p:nvCxnSpPr>
        <p:spPr>
          <a:xfrm>
            <a:off x="3923928" y="1730657"/>
            <a:ext cx="0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5652120" y="1730657"/>
            <a:ext cx="0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7308304" y="1755065"/>
            <a:ext cx="0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3923928" y="1922273"/>
            <a:ext cx="3384376" cy="122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6660409" y="2195572"/>
            <a:ext cx="157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Highly relevant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4643831" y="2195572"/>
            <a:ext cx="201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Somewhat relevant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355959" y="2195572"/>
            <a:ext cx="107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</a:t>
            </a:r>
            <a:r>
              <a:rPr lang="en-US" altLang="zh-TW" dirty="0" smtClean="0"/>
              <a:t>rrelevant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211810"/>
            <a:ext cx="59721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十二角星形 24"/>
          <p:cNvSpPr/>
          <p:nvPr/>
        </p:nvSpPr>
        <p:spPr>
          <a:xfrm>
            <a:off x="7558088" y="3429000"/>
            <a:ext cx="1470017" cy="1224136"/>
          </a:xfrm>
          <a:prstGeom prst="star12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 b="1" dirty="0">
              <a:solidFill>
                <a:srgbClr val="FFFF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723460" y="3851756"/>
            <a:ext cx="117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FF00"/>
                </a:solidFill>
              </a:rPr>
              <a:t>Precision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27" name="流程圖: 替代處理程序 26"/>
          <p:cNvSpPr/>
          <p:nvPr/>
        </p:nvSpPr>
        <p:spPr>
          <a:xfrm>
            <a:off x="5035856" y="3932573"/>
            <a:ext cx="616264" cy="900000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3121597" y="3218960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specificity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444208" y="3239105"/>
            <a:ext cx="113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evenness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323" y="2743166"/>
            <a:ext cx="3744416" cy="43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  <p:bldP spid="26" grpId="0"/>
      <p:bldP spid="27" grpId="0" animBg="1"/>
      <p:bldP spid="28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3688" y="2708920"/>
            <a:ext cx="7128792" cy="576064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763688" y="1772816"/>
            <a:ext cx="4464496" cy="576064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043608" y="188640"/>
            <a:ext cx="798449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000" dirty="0"/>
              <a:t>P</a:t>
            </a:r>
            <a:r>
              <a:rPr lang="en-US" altLang="zh-TW" sz="2000" dirty="0" smtClean="0"/>
              <a:t>repared </a:t>
            </a:r>
            <a:r>
              <a:rPr lang="en-US" altLang="zh-TW" sz="2000" dirty="0"/>
              <a:t>20 </a:t>
            </a:r>
            <a:r>
              <a:rPr lang="en-US" altLang="zh-TW" sz="2000" dirty="0" smtClean="0"/>
              <a:t>tasks , hired </a:t>
            </a:r>
            <a:r>
              <a:rPr lang="en-US" altLang="zh-TW" sz="2000" dirty="0"/>
              <a:t>20 subjects and asked </a:t>
            </a:r>
            <a:r>
              <a:rPr lang="en-US" altLang="zh-TW" sz="2000" dirty="0" smtClean="0"/>
              <a:t>users </a:t>
            </a:r>
            <a:r>
              <a:rPr lang="en-US" altLang="zh-TW" sz="2000" dirty="0"/>
              <a:t>to collect answers relevant to </a:t>
            </a:r>
            <a:r>
              <a:rPr lang="en-US" altLang="zh-TW" sz="2000" dirty="0" smtClean="0"/>
              <a:t>each task </a:t>
            </a:r>
            <a:r>
              <a:rPr lang="en-US" altLang="zh-TW" sz="2000" dirty="0"/>
              <a:t>within five minutes. For each task, each subject used either </a:t>
            </a:r>
            <a:r>
              <a:rPr lang="en-US" altLang="zh-TW" sz="2000" dirty="0" smtClean="0"/>
              <a:t>the </a:t>
            </a:r>
            <a:r>
              <a:rPr lang="en-US" altLang="zh-TW" sz="2000" dirty="0" err="1" smtClean="0"/>
              <a:t>SParQS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interface, or a flat list interface as a baseline to </a:t>
            </a:r>
            <a:r>
              <a:rPr lang="en-US" altLang="zh-TW" sz="2000" dirty="0" smtClean="0"/>
              <a:t>complete the </a:t>
            </a:r>
            <a:r>
              <a:rPr lang="en-US" altLang="zh-TW" sz="2000" dirty="0"/>
              <a:t>task</a:t>
            </a:r>
            <a:r>
              <a:rPr lang="en-US" altLang="zh-TW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000" dirty="0" smtClean="0"/>
              <a:t>10 </a:t>
            </a:r>
            <a:r>
              <a:rPr lang="en-US" altLang="zh-TW" sz="2000" dirty="0">
                <a:solidFill>
                  <a:srgbClr val="C00000"/>
                </a:solidFill>
              </a:rPr>
              <a:t>Information Gathering </a:t>
            </a:r>
            <a:r>
              <a:rPr lang="en-US" altLang="zh-TW" sz="2000" dirty="0" smtClean="0">
                <a:solidFill>
                  <a:srgbClr val="C00000"/>
                </a:solidFill>
              </a:rPr>
              <a:t>tasks</a:t>
            </a:r>
          </a:p>
          <a:p>
            <a:r>
              <a:rPr lang="zh-TW" altLang="en-US" sz="2000" dirty="0" smtClean="0"/>
              <a:t>          </a:t>
            </a:r>
            <a:r>
              <a:rPr lang="en-US" altLang="zh-TW" sz="2000" dirty="0" smtClean="0"/>
              <a:t>finding </a:t>
            </a:r>
            <a:r>
              <a:rPr lang="en-US" altLang="zh-TW" sz="2000" dirty="0"/>
              <a:t>information about the given entity</a:t>
            </a:r>
            <a:endParaRPr lang="en-US" altLang="zh-TW" sz="2000" dirty="0" smtClean="0">
              <a:solidFill>
                <a:srgbClr val="C00000"/>
              </a:solidFill>
            </a:endParaRPr>
          </a:p>
          <a:p>
            <a:r>
              <a:rPr lang="en-US" altLang="zh-TW" sz="2000" dirty="0">
                <a:solidFill>
                  <a:srgbClr val="C00000"/>
                </a:solidFill>
              </a:rPr>
              <a:t> </a:t>
            </a:r>
            <a:r>
              <a:rPr lang="en-US" altLang="zh-TW" sz="2000" dirty="0" smtClean="0">
                <a:solidFill>
                  <a:srgbClr val="C00000"/>
                </a:solidFill>
              </a:rPr>
              <a:t>         </a:t>
            </a:r>
            <a:r>
              <a:rPr lang="en-US" altLang="zh-TW" sz="2000" dirty="0" smtClean="0"/>
              <a:t>query</a:t>
            </a:r>
            <a:r>
              <a:rPr lang="zh-TW" altLang="en-US" sz="2000" dirty="0" smtClean="0"/>
              <a:t> </a:t>
            </a:r>
            <a:r>
              <a:rPr lang="en-US" altLang="zh-TW" sz="2000" dirty="0" smtClean="0">
                <a:latin typeface="標楷體"/>
                <a:ea typeface="標楷體"/>
              </a:rPr>
              <a:t>" </a:t>
            </a:r>
            <a:r>
              <a:rPr lang="en-US" altLang="zh-TW" sz="2000" dirty="0" err="1" smtClean="0"/>
              <a:t>nikon</a:t>
            </a:r>
            <a:r>
              <a:rPr lang="en-US" altLang="zh-TW" sz="2000" dirty="0" smtClean="0">
                <a:latin typeface="標楷體"/>
                <a:ea typeface="標楷體"/>
              </a:rPr>
              <a:t> "</a:t>
            </a:r>
            <a:r>
              <a:rPr lang="en-US" altLang="zh-TW" sz="2000" dirty="0" smtClean="0"/>
              <a:t> </a:t>
            </a:r>
            <a:r>
              <a:rPr lang="zh-TW" altLang="en-US" sz="2000" dirty="0" smtClean="0"/>
              <a:t>→ </a:t>
            </a:r>
            <a:r>
              <a:rPr lang="en-US" altLang="zh-TW" sz="2000" dirty="0">
                <a:latin typeface="標楷體"/>
                <a:ea typeface="標楷體"/>
              </a:rPr>
              <a:t>"</a:t>
            </a:r>
            <a:r>
              <a:rPr lang="en-US" altLang="zh-TW" sz="2000" dirty="0" smtClean="0">
                <a:latin typeface="標楷體"/>
                <a:ea typeface="標楷體"/>
              </a:rPr>
              <a:t> </a:t>
            </a:r>
            <a:r>
              <a:rPr lang="en-US" altLang="zh-TW" sz="2000" dirty="0" err="1" smtClean="0">
                <a:latin typeface="標楷體"/>
                <a:ea typeface="標楷體"/>
              </a:rPr>
              <a:t>n</a:t>
            </a:r>
            <a:r>
              <a:rPr lang="en-US" altLang="zh-TW" sz="2000" dirty="0" err="1" smtClean="0"/>
              <a:t>ikon</a:t>
            </a:r>
            <a:r>
              <a:rPr lang="en-US" altLang="zh-TW" sz="2000" dirty="0" smtClean="0"/>
              <a:t> cameras</a:t>
            </a:r>
            <a:r>
              <a:rPr lang="zh-TW" altLang="en-US" sz="2000" dirty="0" smtClean="0"/>
              <a:t>  </a:t>
            </a:r>
            <a:r>
              <a:rPr lang="en-US" altLang="zh-TW" sz="2000" dirty="0" smtClean="0">
                <a:latin typeface="標楷體"/>
                <a:ea typeface="標楷體"/>
              </a:rPr>
              <a:t>"</a:t>
            </a:r>
            <a:endParaRPr lang="en-US" altLang="zh-TW" sz="2000" dirty="0" smtClean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000" dirty="0" smtClean="0"/>
              <a:t>10 </a:t>
            </a:r>
            <a:r>
              <a:rPr lang="en-US" altLang="zh-TW" sz="2000" dirty="0">
                <a:solidFill>
                  <a:srgbClr val="C00000"/>
                </a:solidFill>
              </a:rPr>
              <a:t>Entity Comparison </a:t>
            </a:r>
            <a:r>
              <a:rPr lang="en-US" altLang="zh-TW" sz="2000" dirty="0" smtClean="0">
                <a:solidFill>
                  <a:srgbClr val="C00000"/>
                </a:solidFill>
              </a:rPr>
              <a:t>tasks</a:t>
            </a:r>
          </a:p>
          <a:p>
            <a:r>
              <a:rPr lang="en-US" altLang="zh-TW" sz="2000" dirty="0">
                <a:solidFill>
                  <a:srgbClr val="C00000"/>
                </a:solidFill>
              </a:rPr>
              <a:t> </a:t>
            </a:r>
            <a:r>
              <a:rPr lang="en-US" altLang="zh-TW" sz="2000" dirty="0" smtClean="0">
                <a:solidFill>
                  <a:srgbClr val="C00000"/>
                </a:solidFill>
              </a:rPr>
              <a:t>         </a:t>
            </a:r>
            <a:r>
              <a:rPr lang="en-US" altLang="zh-TW" sz="2000" dirty="0"/>
              <a:t>finding information about entities related to the given </a:t>
            </a:r>
            <a:r>
              <a:rPr lang="en-US" altLang="zh-TW" sz="2000" dirty="0" smtClean="0"/>
              <a:t>one in terms </a:t>
            </a:r>
          </a:p>
          <a:p>
            <a:r>
              <a:rPr lang="en-US" altLang="zh-TW" sz="2000" dirty="0"/>
              <a:t> </a:t>
            </a:r>
            <a:r>
              <a:rPr lang="en-US" altLang="zh-TW" sz="2000" dirty="0" smtClean="0"/>
              <a:t>         of </a:t>
            </a:r>
            <a:r>
              <a:rPr lang="en-US" altLang="zh-TW" sz="2000" dirty="0"/>
              <a:t>a </a:t>
            </a:r>
            <a:r>
              <a:rPr lang="en-US" altLang="zh-TW" sz="2000" dirty="0" smtClean="0"/>
              <a:t>particular aspect  </a:t>
            </a:r>
            <a:r>
              <a:rPr lang="en-US" altLang="zh-TW" sz="2000" dirty="0" err="1" smtClean="0"/>
              <a:t>Ex:</a:t>
            </a:r>
            <a:r>
              <a:rPr lang="en-US" altLang="zh-TW" sz="2000" dirty="0" err="1" smtClean="0">
                <a:latin typeface="標楷體"/>
                <a:ea typeface="標楷體"/>
              </a:rPr>
              <a:t>"</a:t>
            </a:r>
            <a:r>
              <a:rPr lang="en-US" altLang="zh-TW" sz="2000" dirty="0" err="1" smtClean="0"/>
              <a:t>competitors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such as Canon </a:t>
            </a:r>
            <a:r>
              <a:rPr lang="en-US" altLang="zh-TW" sz="2000" dirty="0" smtClean="0"/>
              <a:t>and Olympus</a:t>
            </a:r>
            <a:r>
              <a:rPr lang="en-US" altLang="zh-TW" sz="2000" dirty="0" smtClean="0">
                <a:latin typeface="標楷體"/>
                <a:ea typeface="標楷體"/>
              </a:rPr>
              <a:t>"</a:t>
            </a:r>
            <a:endParaRPr lang="en-US" altLang="zh-TW" sz="2000" dirty="0">
              <a:solidFill>
                <a:srgbClr val="C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6395825" y="1368515"/>
            <a:ext cx="184858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prstTxWarp prst="textDeflate">
              <a:avLst/>
            </a:prstTxWarp>
            <a:spAutoFit/>
            <a:scene3d>
              <a:camera prst="obliqueBottomRight"/>
              <a:lightRig rig="threePt" dir="t"/>
            </a:scene3d>
          </a:bodyPr>
          <a:lstStyle/>
          <a:p>
            <a:pPr algn="ctr" eaLnBrk="0" hangingPunct="0"/>
            <a:r>
              <a:rPr lang="en-US" altLang="zh-TW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ea typeface="新細明體" charset="-120"/>
              </a:rPr>
              <a:t>Specialization</a:t>
            </a:r>
            <a:endParaRPr lang="en-US" altLang="zh-TW" sz="2400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gray">
          <a:xfrm>
            <a:off x="6395825" y="2348880"/>
            <a:ext cx="2280631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prstTxWarp prst="textDeflate">
              <a:avLst/>
            </a:prstTxWarp>
            <a:spAutoFit/>
            <a:scene3d>
              <a:camera prst="obliqueBottomRight"/>
              <a:lightRig rig="threePt" dir="t"/>
            </a:scene3d>
          </a:bodyPr>
          <a:lstStyle/>
          <a:p>
            <a:pPr algn="ctr" eaLnBrk="0" hangingPunct="0"/>
            <a:r>
              <a:rPr lang="en-US" altLang="zh-TW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ea typeface="新細明體" charset="-120"/>
              </a:rPr>
              <a:t>Parallel MOVEMENT</a:t>
            </a:r>
            <a:endParaRPr lang="en-US" altLang="zh-TW" sz="2400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0" y="3429000"/>
            <a:ext cx="5498406" cy="329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28" y="3429000"/>
            <a:ext cx="2350776" cy="329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27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886575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642031" y="6268670"/>
            <a:ext cx="292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G:Information Gathering </a:t>
            </a:r>
            <a:r>
              <a:rPr lang="en-US" altLang="zh-TW" dirty="0"/>
              <a:t>task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932040" y="6268670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C:</a:t>
            </a:r>
            <a:r>
              <a:rPr lang="en-US" altLang="zh-TW" dirty="0"/>
              <a:t>Entity Comparison task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52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8856984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90203"/>
            <a:ext cx="8856984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115616" y="188640"/>
            <a:ext cx="1512168" cy="360040"/>
          </a:xfrm>
          <a:prstGeom prst="rect">
            <a:avLst/>
          </a:prstGeom>
          <a:gradFill flip="none" rotWithShape="1">
            <a:gsLst>
              <a:gs pos="0">
                <a:srgbClr val="A25CC2">
                  <a:shade val="30000"/>
                  <a:satMod val="115000"/>
                </a:srgbClr>
              </a:gs>
              <a:gs pos="50000">
                <a:srgbClr val="A25CC2">
                  <a:shade val="67500"/>
                  <a:satMod val="115000"/>
                </a:srgbClr>
              </a:gs>
              <a:gs pos="100000">
                <a:srgbClr val="A25CC2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A25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User study</a:t>
            </a:r>
            <a:endParaRPr lang="zh-TW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1127076" y="3068960"/>
            <a:ext cx="1788740" cy="360040"/>
          </a:xfrm>
          <a:prstGeom prst="rect">
            <a:avLst/>
          </a:prstGeom>
          <a:gradFill flip="none" rotWithShape="1">
            <a:gsLst>
              <a:gs pos="0">
                <a:srgbClr val="A25CC2">
                  <a:shade val="30000"/>
                  <a:satMod val="115000"/>
                </a:srgbClr>
              </a:gs>
              <a:gs pos="50000">
                <a:srgbClr val="A25CC2">
                  <a:shade val="67500"/>
                  <a:satMod val="115000"/>
                </a:srgbClr>
              </a:gs>
              <a:gs pos="100000">
                <a:srgbClr val="A25CC2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A25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Questionnaire</a:t>
            </a:r>
            <a:endParaRPr lang="zh-TW" altLang="en-US" sz="2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915816" y="3022523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Scores: </a:t>
            </a:r>
            <a:r>
              <a:rPr lang="en-US" altLang="zh-TW" sz="2000" dirty="0"/>
              <a:t>1 (Not at all), </a:t>
            </a:r>
            <a:r>
              <a:rPr lang="en-US" altLang="zh-TW" sz="2000" dirty="0" smtClean="0"/>
              <a:t>2, 3 </a:t>
            </a:r>
            <a:r>
              <a:rPr lang="en-US" altLang="zh-TW" sz="2000" dirty="0"/>
              <a:t>(Somewhat), 4, and </a:t>
            </a:r>
            <a:r>
              <a:rPr lang="en-US" altLang="zh-TW" sz="2000" dirty="0" smtClean="0"/>
              <a:t>5 (Extremely</a:t>
            </a:r>
            <a:r>
              <a:rPr lang="en-US" altLang="zh-TW" sz="2000" dirty="0"/>
              <a:t>)</a:t>
            </a:r>
            <a:endParaRPr lang="zh-TW" altLang="en-US" sz="2000" dirty="0"/>
          </a:p>
        </p:txBody>
      </p:sp>
      <p:sp>
        <p:nvSpPr>
          <p:cNvPr id="2" name="矩形 1"/>
          <p:cNvSpPr/>
          <p:nvPr/>
        </p:nvSpPr>
        <p:spPr>
          <a:xfrm>
            <a:off x="179512" y="2492928"/>
            <a:ext cx="8856984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79513" y="5445224"/>
            <a:ext cx="8856984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23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FC7433E7-830A-40A3-812D-9FC6A56F9033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83568" y="274638"/>
            <a:ext cx="724123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Introduction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59503" y="1232972"/>
            <a:ext cx="7984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Traditional query suggestion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4461829" y="2220632"/>
            <a:ext cx="2612504" cy="331236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4461829" y="2868704"/>
            <a:ext cx="261250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4759969" y="228418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 Camera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759969" y="3084728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 Nikon camera</a:t>
            </a:r>
          </a:p>
          <a:p>
            <a:pPr algn="ctr"/>
            <a:r>
              <a:rPr lang="en-US" altLang="zh-TW" sz="2400" dirty="0" smtClean="0"/>
              <a:t>Canon camera</a:t>
            </a:r>
          </a:p>
          <a:p>
            <a:pPr algn="ctr"/>
            <a:r>
              <a:rPr lang="en-US" altLang="zh-TW" sz="2400" dirty="0" smtClean="0"/>
              <a:t>….</a:t>
            </a:r>
          </a:p>
          <a:p>
            <a:pPr algn="ctr"/>
            <a:r>
              <a:rPr lang="en-US" altLang="zh-TW" sz="2400" dirty="0" smtClean="0"/>
              <a:t>….</a:t>
            </a:r>
          </a:p>
          <a:p>
            <a:pPr algn="ctr"/>
            <a:r>
              <a:rPr lang="en-US" altLang="zh-TW" sz="2400" dirty="0" smtClean="0"/>
              <a:t>….</a:t>
            </a:r>
          </a:p>
          <a:p>
            <a:pPr algn="ctr"/>
            <a:r>
              <a:rPr lang="en-US" altLang="zh-TW" sz="2400" dirty="0" smtClean="0"/>
              <a:t>….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487431" y="2937655"/>
            <a:ext cx="74892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High</a:t>
            </a:r>
          </a:p>
          <a:p>
            <a:endParaRPr lang="en-US" altLang="zh-TW" sz="2000" dirty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        </a:t>
            </a:r>
            <a:endParaRPr lang="en-US" altLang="zh-TW" sz="2000" dirty="0"/>
          </a:p>
          <a:p>
            <a:endParaRPr lang="en-US" altLang="zh-TW" sz="2000" dirty="0" smtClean="0"/>
          </a:p>
          <a:p>
            <a:endParaRPr lang="en-US" altLang="zh-TW" sz="2000" dirty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Low</a:t>
            </a:r>
            <a:endParaRPr lang="en-US" altLang="zh-TW" sz="2000" dirty="0"/>
          </a:p>
        </p:txBody>
      </p:sp>
      <p:sp>
        <p:nvSpPr>
          <p:cNvPr id="16" name="矩形 15"/>
          <p:cNvSpPr/>
          <p:nvPr/>
        </p:nvSpPr>
        <p:spPr>
          <a:xfrm>
            <a:off x="7342149" y="2395324"/>
            <a:ext cx="1118961" cy="369332"/>
          </a:xfrm>
          <a:prstGeom prst="rect">
            <a:avLst/>
          </a:prstGeom>
          <a:solidFill>
            <a:srgbClr val="CC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Relevance</a:t>
            </a:r>
            <a:endParaRPr lang="zh-TW" altLang="en-US" dirty="0">
              <a:solidFill>
                <a:schemeClr val="bg1"/>
              </a:solidFill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>
            <a:off x="7342149" y="2933890"/>
            <a:ext cx="0" cy="2459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275013" y="5690633"/>
            <a:ext cx="32124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Query suggestion list</a:t>
            </a:r>
            <a:endParaRPr lang="zh-TW" alt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://www.cbnhongkong.org/sitea/modules/tinyd6/images/devotion_pic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23590"/>
            <a:ext cx="2843472" cy="2889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投影片編號版面配置區 6"/>
          <p:cNvSpPr txBox="1">
            <a:spLocks/>
          </p:cNvSpPr>
          <p:nvPr/>
        </p:nvSpPr>
        <p:spPr>
          <a:xfrm>
            <a:off x="8532440" y="6305550"/>
            <a:ext cx="538408" cy="476250"/>
          </a:xfrm>
          <a:prstGeom prst="rect">
            <a:avLst/>
          </a:prstGeom>
        </p:spPr>
        <p:txBody>
          <a:bodyPr anchor="b"/>
          <a:lstStyle>
            <a:defPPr>
              <a:defRPr lang="zh-TW"/>
            </a:defPPr>
            <a:lvl1pPr marL="0" algn="ctr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25960" y="1182762"/>
            <a:ext cx="7783016" cy="4905612"/>
          </a:xfr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endParaRPr lang="en-US" sz="28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Introduction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Problem Definition</a:t>
            </a:r>
            <a:endParaRPr lang="en-US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SParQS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B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ackend Algorithm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Clustering entity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Clustering queries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Clssifying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 query suggestion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Experiment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Century Schoolbook" pitchFamily="18" charset="0"/>
              </a:rPr>
              <a:t>Conclusion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83568" y="274638"/>
            <a:ext cx="724123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Conclusion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59503" y="1232972"/>
            <a:ext cx="79844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TW" sz="2000" dirty="0"/>
              <a:t>T</a:t>
            </a:r>
            <a:r>
              <a:rPr lang="en-US" altLang="zh-TW" sz="2000" dirty="0" smtClean="0"/>
              <a:t>his paper </a:t>
            </a:r>
            <a:r>
              <a:rPr lang="en-US" altLang="zh-TW" sz="2000" dirty="0"/>
              <a:t>proposed a new method to present query </a:t>
            </a:r>
            <a:r>
              <a:rPr lang="en-US" altLang="zh-TW" sz="2000" dirty="0" smtClean="0"/>
              <a:t>suggestions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to </a:t>
            </a:r>
            <a:r>
              <a:rPr lang="en-US" altLang="zh-TW" sz="2000" dirty="0"/>
              <a:t>the user, which has been designed to help two </a:t>
            </a:r>
            <a:r>
              <a:rPr lang="en-US" altLang="zh-TW" sz="2000" dirty="0" smtClean="0"/>
              <a:t>query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reformulation </a:t>
            </a:r>
            <a:r>
              <a:rPr lang="en-US" altLang="zh-TW" sz="2000" dirty="0"/>
              <a:t>actions: specialization and parallel movement</a:t>
            </a:r>
            <a:r>
              <a:rPr lang="en-US" altLang="zh-TW" sz="2000" dirty="0" smtClean="0"/>
              <a:t>.</a:t>
            </a:r>
          </a:p>
          <a:p>
            <a:pPr marL="342900" indent="-342900">
              <a:buFont typeface="Wingdings" pitchFamily="2" charset="2"/>
              <a:buChar char="n"/>
            </a:pPr>
            <a:endParaRPr lang="en-US" altLang="zh-TW" sz="2000" dirty="0" smtClean="0"/>
          </a:p>
          <a:p>
            <a:pPr marL="342900" indent="-342900">
              <a:buFont typeface="Wingdings" pitchFamily="2" charset="2"/>
              <a:buChar char="n"/>
            </a:pPr>
            <a:r>
              <a:rPr lang="en-US" altLang="zh-TW" sz="2000" dirty="0" err="1"/>
              <a:t>SParQS</a:t>
            </a:r>
            <a:r>
              <a:rPr lang="en-US" altLang="zh-TW" sz="2000" dirty="0"/>
              <a:t> classifies query suggestions into </a:t>
            </a:r>
            <a:r>
              <a:rPr lang="en-US" altLang="zh-TW" sz="2000" dirty="0" smtClean="0"/>
              <a:t>automatically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generated </a:t>
            </a:r>
            <a:r>
              <a:rPr lang="en-US" altLang="zh-TW" sz="2000" dirty="0"/>
              <a:t>categories and generates a label for each category. </a:t>
            </a:r>
            <a:endParaRPr lang="en-US" altLang="zh-TW" sz="2000" dirty="0" smtClean="0"/>
          </a:p>
          <a:p>
            <a:pPr marL="342900" indent="-342900">
              <a:buFont typeface="Wingdings" pitchFamily="2" charset="2"/>
              <a:buChar char="n"/>
            </a:pPr>
            <a:endParaRPr lang="en-US" altLang="zh-TW" sz="2000" dirty="0" smtClean="0"/>
          </a:p>
          <a:p>
            <a:pPr marL="342900" indent="-342900">
              <a:buFont typeface="Wingdings" pitchFamily="2" charset="2"/>
              <a:buChar char="n"/>
            </a:pPr>
            <a:r>
              <a:rPr lang="en-US" altLang="zh-TW" sz="2000" dirty="0" err="1" smtClean="0"/>
              <a:t>SParQS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presents some new entities as alternatives to the </a:t>
            </a:r>
            <a:r>
              <a:rPr lang="en-US" altLang="zh-TW" sz="2000" dirty="0" smtClean="0"/>
              <a:t>original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query</a:t>
            </a:r>
            <a:r>
              <a:rPr lang="en-US" altLang="zh-TW" sz="2000" dirty="0"/>
              <a:t>, together with their query suggestions classified in </a:t>
            </a:r>
            <a:r>
              <a:rPr lang="en-US" altLang="zh-TW" sz="2000" dirty="0" smtClean="0"/>
              <a:t>the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same </a:t>
            </a:r>
            <a:r>
              <a:rPr lang="en-US" altLang="zh-TW" sz="2000" dirty="0"/>
              <a:t>way as the original query’s suggestions</a:t>
            </a:r>
            <a:r>
              <a:rPr lang="en-US" altLang="zh-TW" sz="2000" dirty="0" smtClean="0"/>
              <a:t>.</a:t>
            </a:r>
          </a:p>
          <a:p>
            <a:pPr marL="342900" indent="-342900">
              <a:buFont typeface="Wingdings" pitchFamily="2" charset="2"/>
              <a:buChar char="n"/>
            </a:pPr>
            <a:endParaRPr lang="en-US" altLang="zh-TW" sz="2000" dirty="0" smtClean="0"/>
          </a:p>
          <a:p>
            <a:pPr marL="342900" indent="-342900">
              <a:buFont typeface="Wingdings" pitchFamily="2" charset="2"/>
              <a:buChar char="n"/>
            </a:pPr>
            <a:r>
              <a:rPr lang="en-US" altLang="zh-TW" sz="2000" dirty="0"/>
              <a:t>R</a:t>
            </a:r>
            <a:r>
              <a:rPr lang="en-US" altLang="zh-TW" sz="2000" dirty="0" smtClean="0"/>
              <a:t>esults </a:t>
            </a:r>
            <a:r>
              <a:rPr lang="en-US" altLang="zh-TW" sz="2000" dirty="0"/>
              <a:t>show that subjects </a:t>
            </a:r>
            <a:r>
              <a:rPr lang="en-US" altLang="zh-TW" sz="2000" dirty="0" smtClean="0"/>
              <a:t>using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the </a:t>
            </a:r>
            <a:r>
              <a:rPr lang="en-US" altLang="zh-TW" sz="2000" dirty="0"/>
              <a:t>flat list query suggestion interface and those using the </a:t>
            </a:r>
            <a:r>
              <a:rPr lang="en-US" altLang="zh-TW" sz="2000" dirty="0" err="1" smtClean="0"/>
              <a:t>SParQS</a:t>
            </a:r>
            <a:r>
              <a:rPr lang="zh-TW" altLang="en-US" sz="2000" dirty="0"/>
              <a:t> </a:t>
            </a:r>
            <a:r>
              <a:rPr lang="en-US" altLang="zh-TW" sz="2000" dirty="0" smtClean="0"/>
              <a:t>interface </a:t>
            </a:r>
            <a:r>
              <a:rPr lang="en-US" altLang="zh-TW" sz="2000" dirty="0"/>
              <a:t>behaved significantly differently even though the set </a:t>
            </a:r>
            <a:r>
              <a:rPr lang="en-US" altLang="zh-TW" sz="2000" dirty="0" smtClean="0"/>
              <a:t>of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query </a:t>
            </a:r>
            <a:r>
              <a:rPr lang="en-US" altLang="zh-TW" sz="2000" dirty="0"/>
              <a:t>suggestions presented was exactly the same.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24558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94012" y="2179737"/>
            <a:ext cx="7272808" cy="25922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altLang="zh-TW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 for                  </a:t>
            </a:r>
          </a:p>
          <a:p>
            <a:pPr algn="ctr"/>
            <a:r>
              <a:rPr lang="en-US" altLang="zh-TW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your attention !</a:t>
            </a:r>
            <a:endParaRPr lang="zh-TW" alt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36712"/>
            <a:ext cx="2026467" cy="2296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0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FC7433E7-830A-40A3-812D-9FC6A56F9033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83568" y="274638"/>
            <a:ext cx="724123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Introduction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59503" y="1232972"/>
            <a:ext cx="7984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Popular query reformulation: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1331640" y="1995487"/>
            <a:ext cx="7272808" cy="1073473"/>
          </a:xfrm>
          <a:prstGeom prst="roundRect">
            <a:avLst>
              <a:gd name="adj" fmla="val 10889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1547664" y="2190512"/>
            <a:ext cx="2091917" cy="795804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gray">
          <a:xfrm>
            <a:off x="1547664" y="2326804"/>
            <a:ext cx="21275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rPr>
              <a:t>Specialization</a:t>
            </a:r>
            <a:endParaRPr lang="en-US" altLang="zh-TW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gray">
          <a:xfrm>
            <a:off x="3995936" y="2322337"/>
            <a:ext cx="39288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TW" sz="2200" b="1" dirty="0" smtClean="0">
                <a:solidFill>
                  <a:srgbClr val="000000"/>
                </a:solidFill>
                <a:ea typeface="新細明體" charset="-120"/>
              </a:rPr>
              <a:t>Nikon           </a:t>
            </a:r>
            <a:r>
              <a:rPr lang="en-US" altLang="zh-TW" sz="2200" b="1" dirty="0" err="1" smtClean="0">
                <a:solidFill>
                  <a:srgbClr val="000000"/>
                </a:solidFill>
                <a:ea typeface="新細明體" charset="-120"/>
              </a:rPr>
              <a:t>Nikon</a:t>
            </a:r>
            <a:r>
              <a:rPr lang="en-US" altLang="zh-TW" sz="2200" b="1" dirty="0" smtClean="0">
                <a:solidFill>
                  <a:srgbClr val="000000"/>
                </a:solidFill>
                <a:ea typeface="新細明體" charset="-120"/>
              </a:rPr>
              <a:t> camera</a:t>
            </a:r>
            <a:r>
              <a:rPr lang="en-US" altLang="zh-TW" sz="2200" dirty="0" smtClean="0">
                <a:solidFill>
                  <a:srgbClr val="000000"/>
                </a:solidFill>
                <a:ea typeface="新細明體" charset="-120"/>
              </a:rPr>
              <a:t> </a:t>
            </a:r>
            <a:endParaRPr lang="en-US" altLang="zh-TW" sz="2200" dirty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4953742" y="2370223"/>
            <a:ext cx="324000" cy="324000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gray">
          <a:xfrm>
            <a:off x="5277742" y="2370223"/>
            <a:ext cx="324000" cy="324000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1331640" y="4222465"/>
            <a:ext cx="7272808" cy="1073473"/>
          </a:xfrm>
          <a:prstGeom prst="roundRect">
            <a:avLst>
              <a:gd name="adj" fmla="val 10889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1547663" y="4339647"/>
            <a:ext cx="2091917" cy="874956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gray">
          <a:xfrm>
            <a:off x="1747783" y="4338338"/>
            <a:ext cx="17272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rPr>
              <a:t>Parallel </a:t>
            </a:r>
          </a:p>
          <a:p>
            <a:pPr algn="ctr" eaLnBrk="0" hangingPunct="0"/>
            <a:r>
              <a:rPr lang="en-US" altLang="zh-TW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rPr>
              <a:t>movement</a:t>
            </a:r>
            <a:endParaRPr lang="en-US" altLang="zh-TW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gray">
          <a:xfrm>
            <a:off x="3675169" y="4549315"/>
            <a:ext cx="49292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TW" sz="2200" b="1" dirty="0" smtClean="0">
                <a:solidFill>
                  <a:srgbClr val="000000"/>
                </a:solidFill>
                <a:ea typeface="新細明體" charset="-120"/>
              </a:rPr>
              <a:t>Nikon camera           Canon camera</a:t>
            </a:r>
            <a:r>
              <a:rPr lang="en-US" altLang="zh-TW" sz="2200" dirty="0" smtClean="0">
                <a:solidFill>
                  <a:srgbClr val="000000"/>
                </a:solidFill>
                <a:ea typeface="新細明體" charset="-120"/>
              </a:rPr>
              <a:t> </a:t>
            </a:r>
            <a:endParaRPr lang="en-US" altLang="zh-TW" sz="2200" dirty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gray">
          <a:xfrm>
            <a:off x="5739086" y="4602758"/>
            <a:ext cx="324000" cy="324000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gray">
          <a:xfrm>
            <a:off x="6063086" y="4602758"/>
            <a:ext cx="324000" cy="324000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1159503" y="3471411"/>
            <a:ext cx="7848872" cy="400110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zh-TW" sz="2000" dirty="0"/>
              <a:t>a broad or </a:t>
            </a:r>
            <a:r>
              <a:rPr lang="en-US" altLang="zh-TW" sz="2000" dirty="0" smtClean="0"/>
              <a:t>ambiguous query </a:t>
            </a:r>
            <a:r>
              <a:rPr lang="en-US" altLang="zh-TW" sz="2000" dirty="0"/>
              <a:t>is modified to narrow down the search result</a:t>
            </a:r>
            <a:endParaRPr lang="zh-TW" altLang="en-US" sz="2000" dirty="0"/>
          </a:p>
        </p:txBody>
      </p:sp>
      <p:sp>
        <p:nvSpPr>
          <p:cNvPr id="23" name="矩形 22"/>
          <p:cNvSpPr/>
          <p:nvPr/>
        </p:nvSpPr>
        <p:spPr>
          <a:xfrm>
            <a:off x="1377368" y="5725692"/>
            <a:ext cx="7413142" cy="400110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/>
              <a:t>the user’s topic of interest shifts to </a:t>
            </a:r>
            <a:r>
              <a:rPr lang="en-US" altLang="zh-TW" sz="2000" dirty="0" smtClean="0"/>
              <a:t>another with </a:t>
            </a:r>
            <a:r>
              <a:rPr lang="en-US" altLang="zh-TW" sz="2000" dirty="0"/>
              <a:t>similar aspects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031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FC7433E7-830A-40A3-812D-9FC6A56F9033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5656" y="601524"/>
            <a:ext cx="1728192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Nikon</a:t>
            </a:r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566143" y="194538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Current query</a:t>
            </a:r>
            <a:endParaRPr lang="zh-TW" altLang="en-US" dirty="0"/>
          </a:p>
        </p:txBody>
      </p:sp>
      <p:sp>
        <p:nvSpPr>
          <p:cNvPr id="9" name="框架 8"/>
          <p:cNvSpPr/>
          <p:nvPr/>
        </p:nvSpPr>
        <p:spPr>
          <a:xfrm>
            <a:off x="5203671" y="2034544"/>
            <a:ext cx="1800200" cy="1055058"/>
          </a:xfrm>
          <a:prstGeom prst="frame">
            <a:avLst>
              <a:gd name="adj1" fmla="val 773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Canon </a:t>
            </a:r>
            <a:r>
              <a:rPr lang="en-US" altLang="zh-TW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ixy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203671" y="1593680"/>
            <a:ext cx="183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Query suggestion</a:t>
            </a:r>
            <a:endParaRPr lang="zh-TW" altLang="en-US" dirty="0"/>
          </a:p>
        </p:txBody>
      </p:sp>
      <p:sp>
        <p:nvSpPr>
          <p:cNvPr id="11" name="橢圓形圖說文字 10"/>
          <p:cNvSpPr/>
          <p:nvPr/>
        </p:nvSpPr>
        <p:spPr>
          <a:xfrm>
            <a:off x="7281907" y="1563393"/>
            <a:ext cx="1682581" cy="1649583"/>
          </a:xfrm>
          <a:prstGeom prst="wedgeEllipseCallout">
            <a:avLst>
              <a:gd name="adj1" fmla="val -73189"/>
              <a:gd name="adj2" fmla="val 4502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Nikon camera</a:t>
            </a:r>
            <a:r>
              <a:rPr lang="en-US" altLang="zh-TW" b="1" dirty="0">
                <a:solidFill>
                  <a:schemeClr val="tx1"/>
                </a:solidFill>
              </a:rPr>
              <a:t>,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Canon </a:t>
            </a:r>
            <a:r>
              <a:rPr lang="en-US" altLang="zh-TW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ixy</a:t>
            </a:r>
            <a:endParaRPr lang="en-US" altLang="zh-TW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565993" y="1552071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</a:t>
            </a:r>
            <a:endParaRPr lang="zh-TW" altLang="en-US" sz="2400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95936" y="379204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the user wants to select a query suggestion </a:t>
            </a:r>
            <a:r>
              <a:rPr lang="en-US" altLang="zh-TW" sz="2000" dirty="0" smtClean="0">
                <a:solidFill>
                  <a:srgbClr val="C00000"/>
                </a:solidFill>
              </a:rPr>
              <a:t>strictly related to </a:t>
            </a:r>
            <a:r>
              <a:rPr lang="en-US" altLang="zh-TW" sz="2000" dirty="0" smtClean="0">
                <a:solidFill>
                  <a:srgbClr val="C00000"/>
                </a:solidFill>
                <a:latin typeface="標楷體"/>
                <a:ea typeface="標楷體"/>
              </a:rPr>
              <a:t>"</a:t>
            </a:r>
            <a:r>
              <a:rPr lang="en-US" altLang="zh-TW" sz="2000" dirty="0" smtClean="0">
                <a:solidFill>
                  <a:srgbClr val="C00000"/>
                </a:solidFill>
              </a:rPr>
              <a:t>Nikon</a:t>
            </a:r>
            <a:r>
              <a:rPr lang="en-US" altLang="zh-TW" sz="2000" dirty="0" smtClean="0">
                <a:solidFill>
                  <a:srgbClr val="C00000"/>
                </a:solidFill>
                <a:latin typeface="標楷體"/>
                <a:ea typeface="標楷體"/>
              </a:rPr>
              <a:t>"</a:t>
            </a:r>
            <a:endParaRPr lang="en-US" altLang="zh-TW" sz="2000" dirty="0" smtClean="0">
              <a:solidFill>
                <a:srgbClr val="C00000"/>
              </a:solidFill>
            </a:endParaRPr>
          </a:p>
        </p:txBody>
      </p:sp>
      <p:pic>
        <p:nvPicPr>
          <p:cNvPr id="5122" name="Picture 2" descr="http://3.bp.blogspot.com/-JxfzQsmbJJM/UFMnoT2eScI/AAAAAAAAAXs/iXl0a9m5w9o/s1600/confused-smi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89" y="2166505"/>
            <a:ext cx="1661376" cy="166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5724128" y="4391592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Query </a:t>
            </a:r>
          </a:p>
          <a:p>
            <a:pPr algn="ctr"/>
            <a:r>
              <a:rPr lang="en-US" altLang="zh-TW" dirty="0" smtClean="0"/>
              <a:t>suggestion</a:t>
            </a:r>
            <a:endParaRPr lang="zh-TW" altLang="en-US" dirty="0"/>
          </a:p>
        </p:txBody>
      </p:sp>
      <p:cxnSp>
        <p:nvCxnSpPr>
          <p:cNvPr id="23" name="弧形接點 22"/>
          <p:cNvCxnSpPr/>
          <p:nvPr/>
        </p:nvCxnSpPr>
        <p:spPr>
          <a:xfrm flipV="1">
            <a:off x="5230507" y="4042121"/>
            <a:ext cx="1296144" cy="783727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弧形接點 24"/>
          <p:cNvCxnSpPr/>
          <p:nvPr/>
        </p:nvCxnSpPr>
        <p:spPr>
          <a:xfrm>
            <a:off x="5260198" y="4874017"/>
            <a:ext cx="1266453" cy="65542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6571128" y="3751833"/>
            <a:ext cx="1877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Nikon camera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591653" y="5345948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zh-TW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anon </a:t>
            </a:r>
            <a:r>
              <a:rPr lang="en-US" altLang="zh-TW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ixy</a:t>
            </a:r>
            <a:endParaRPr lang="zh-TW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流程圖: 程序 29"/>
          <p:cNvSpPr/>
          <p:nvPr/>
        </p:nvSpPr>
        <p:spPr>
          <a:xfrm>
            <a:off x="3335246" y="4254196"/>
            <a:ext cx="1800200" cy="783727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Canon camera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5" name="七角星形 5124"/>
          <p:cNvSpPr/>
          <p:nvPr/>
        </p:nvSpPr>
        <p:spPr>
          <a:xfrm>
            <a:off x="7425555" y="4151943"/>
            <a:ext cx="1637705" cy="1194005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Helpful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126" name="矩形 5125"/>
          <p:cNvSpPr/>
          <p:nvPr/>
        </p:nvSpPr>
        <p:spPr>
          <a:xfrm>
            <a:off x="1016678" y="5896953"/>
            <a:ext cx="7715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b="1" dirty="0" smtClean="0"/>
              <a:t>It’s </a:t>
            </a:r>
            <a:r>
              <a:rPr lang="en-US" altLang="zh-TW" sz="2000" b="1" dirty="0"/>
              <a:t>difficult for simple </a:t>
            </a:r>
            <a:r>
              <a:rPr lang="en-US" altLang="zh-TW" sz="2000" b="1" dirty="0" smtClean="0"/>
              <a:t>clustering approaches </a:t>
            </a:r>
            <a:r>
              <a:rPr lang="en-US" altLang="zh-TW" sz="2000" b="1" dirty="0"/>
              <a:t>to support specialization and parallel </a:t>
            </a:r>
            <a:r>
              <a:rPr lang="en-US" altLang="zh-TW" sz="2000" b="1" dirty="0" smtClean="0"/>
              <a:t>movement simultaneously</a:t>
            </a:r>
            <a:r>
              <a:rPr lang="en-US" altLang="zh-TW" sz="2000" b="1" dirty="0"/>
              <a:t>.</a:t>
            </a:r>
            <a:endParaRPr lang="zh-TW" altLang="en-US" sz="2000" b="1" dirty="0"/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gray">
          <a:xfrm>
            <a:off x="1379133" y="1516736"/>
            <a:ext cx="21275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rPr>
              <a:t>Specialization</a:t>
            </a:r>
            <a:endParaRPr lang="en-US" altLang="zh-TW" sz="2800" dirty="0"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gray">
          <a:xfrm>
            <a:off x="1476580" y="4058410"/>
            <a:ext cx="17272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rPr>
              <a:t>Parallel </a:t>
            </a:r>
          </a:p>
          <a:p>
            <a:pPr algn="ctr" eaLnBrk="0" hangingPunct="0"/>
            <a:r>
              <a:rPr lang="en-US" altLang="zh-TW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rPr>
              <a:t>movement</a:t>
            </a:r>
            <a:endParaRPr lang="en-US" altLang="zh-TW" sz="2800" dirty="0"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</a:endParaRPr>
          </a:p>
        </p:txBody>
      </p:sp>
      <p:sp>
        <p:nvSpPr>
          <p:cNvPr id="41" name="流程圖: 程序 40"/>
          <p:cNvSpPr/>
          <p:nvPr/>
        </p:nvSpPr>
        <p:spPr>
          <a:xfrm>
            <a:off x="3295832" y="2190281"/>
            <a:ext cx="1800200" cy="783727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Nikon camera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967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9" grpId="0"/>
      <p:bldP spid="28" grpId="0"/>
      <p:bldP spid="29" grpId="0"/>
      <p:bldP spid="30" grpId="0" animBg="1"/>
      <p:bldP spid="5125" grpId="0" animBg="1"/>
      <p:bldP spid="5126" grpId="0"/>
      <p:bldP spid="39" grpId="0"/>
      <p:bldP spid="40" grpId="0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FC7433E7-830A-40A3-812D-9FC6A56F9033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83568" y="274638"/>
            <a:ext cx="82809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</a:t>
            </a:r>
            <a:r>
              <a:rPr lang="en-US" altLang="zh-TW" sz="24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Specialization and </a:t>
            </a:r>
            <a:r>
              <a:rPr lang="en-US" altLang="zh-TW" sz="2400" b="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Parellel</a:t>
            </a:r>
            <a:r>
              <a:rPr lang="en-US" altLang="zh-TW" sz="24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movement Query Suggestion   </a:t>
            </a:r>
          </a:p>
          <a:p>
            <a:pPr marL="0" indent="0" algn="l">
              <a:buNone/>
            </a:pPr>
            <a:r>
              <a:rPr lang="en-US" altLang="zh-TW" sz="2400" b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</a:t>
            </a:r>
            <a:r>
              <a:rPr lang="en-US" altLang="zh-TW" sz="24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                                          [</a:t>
            </a:r>
            <a:r>
              <a:rPr lang="en-US" altLang="zh-TW" sz="2400" b="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SParQS</a:t>
            </a:r>
            <a:r>
              <a:rPr lang="en-US" altLang="zh-TW" sz="24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]</a:t>
            </a:r>
            <a:endParaRPr lang="zh-TW" altLang="en-US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71" y="1556792"/>
            <a:ext cx="62198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八邊形 2"/>
          <p:cNvSpPr/>
          <p:nvPr/>
        </p:nvSpPr>
        <p:spPr>
          <a:xfrm>
            <a:off x="7092280" y="3717032"/>
            <a:ext cx="1861864" cy="1440160"/>
          </a:xfrm>
          <a:prstGeom prst="octagon">
            <a:avLst/>
          </a:prstGeom>
          <a:ln w="285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Diagonal </a:t>
            </a:r>
          </a:p>
          <a:p>
            <a:pPr algn="ctr"/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10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FC7433E7-830A-40A3-812D-9FC6A56F9033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83568" y="274638"/>
            <a:ext cx="724123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Introduction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59503" y="1232972"/>
            <a:ext cx="7984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err="1" smtClean="0"/>
              <a:t>SParQS</a:t>
            </a:r>
            <a:r>
              <a:rPr lang="en-US" altLang="zh-TW" sz="2400" dirty="0" smtClean="0"/>
              <a:t> back-end algorithm: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786214236"/>
              </p:ext>
            </p:extLst>
          </p:nvPr>
        </p:nvGraphicFramePr>
        <p:xfrm>
          <a:off x="899592" y="2132856"/>
          <a:ext cx="780498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5796136" y="1109861"/>
            <a:ext cx="302433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000" dirty="0"/>
              <a:t>log of queries </a:t>
            </a:r>
            <a:r>
              <a:rPr lang="en-US" altLang="zh-TW" sz="2000" dirty="0" smtClean="0"/>
              <a:t>and clicked </a:t>
            </a:r>
            <a:r>
              <a:rPr lang="en-US" altLang="zh-TW" sz="2000" dirty="0"/>
              <a:t>URLs from Microsoft’s </a:t>
            </a:r>
            <a:r>
              <a:rPr lang="en-US" altLang="zh-TW" sz="2000" dirty="0" smtClean="0"/>
              <a:t>Bing</a:t>
            </a:r>
            <a:endParaRPr lang="zh-TW" altLang="en-US" sz="2000" dirty="0"/>
          </a:p>
        </p:txBody>
      </p:sp>
      <p:sp>
        <p:nvSpPr>
          <p:cNvPr id="4" name="左-右雙向箭號 3"/>
          <p:cNvSpPr/>
          <p:nvPr/>
        </p:nvSpPr>
        <p:spPr>
          <a:xfrm>
            <a:off x="5151751" y="1417638"/>
            <a:ext cx="500369" cy="139154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283520" y="2569562"/>
            <a:ext cx="54377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1                 2                  3</a:t>
            </a:r>
            <a:endParaRPr lang="zh-TW" alt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1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FC7433E7-830A-40A3-812D-9FC6A56F9033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25960" y="1182762"/>
            <a:ext cx="7783016" cy="4905612"/>
          </a:xfr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endParaRPr lang="en-US" sz="28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Introduction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zh-TW" sz="2800" b="1" dirty="0" smtClean="0">
                <a:solidFill>
                  <a:srgbClr val="002060"/>
                </a:solidFill>
                <a:latin typeface="Century Schoolbook" pitchFamily="18" charset="0"/>
              </a:rPr>
              <a:t>Problem Definition</a:t>
            </a:r>
            <a:endParaRPr lang="en-US" sz="28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SParQS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B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ackend Algorithm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Clustering entity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Clustering queries</a:t>
            </a:r>
          </a:p>
          <a:p>
            <a:pPr marL="617220" lvl="1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Clssifying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 query suggestion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Experiment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Conclusion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683568" y="274638"/>
            <a:ext cx="724123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Problem Definition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312" y="3232506"/>
            <a:ext cx="21812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6578249" y="2603529"/>
            <a:ext cx="2032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 smtClean="0"/>
              <a:t>Clickthrough</a:t>
            </a:r>
            <a:r>
              <a:rPr lang="en-US" altLang="zh-TW" sz="2000" dirty="0" smtClean="0"/>
              <a:t> data</a:t>
            </a:r>
            <a:endParaRPr lang="zh-TW" altLang="en-US" sz="2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088145" y="4178165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Query 1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098471" y="5568274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Query 2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8231012" y="3562627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URL 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8231012" y="478089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URL 2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8231011" y="5937606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URL 3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7454998" y="337796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2</a:t>
            </a:r>
            <a:endParaRPr lang="zh-TW" altLang="en-US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886811" y="515022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5</a:t>
            </a:r>
            <a:endParaRPr lang="zh-TW" altLang="en-US" b="1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767453" y="380883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3</a:t>
            </a:r>
            <a:endParaRPr lang="zh-TW" altLang="en-US" b="1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7766302" y="425687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1</a:t>
            </a:r>
            <a:endParaRPr lang="zh-TW" altLang="en-US" b="1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875185" y="466786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2</a:t>
            </a:r>
            <a:endParaRPr lang="zh-TW" altLang="en-US" b="1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594714" y="538360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4</a:t>
            </a:r>
            <a:endParaRPr lang="zh-TW" altLang="en-US" b="1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98016"/>
              </p:ext>
            </p:extLst>
          </p:nvPr>
        </p:nvGraphicFramePr>
        <p:xfrm>
          <a:off x="1182076" y="1081178"/>
          <a:ext cx="5097602" cy="305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7122"/>
                <a:gridCol w="4320480"/>
              </a:tblGrid>
              <a:tr h="37959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Q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of queries</a:t>
                      </a:r>
                      <a:endParaRPr lang="zh-TW" altLang="en-US" dirty="0"/>
                    </a:p>
                  </a:txBody>
                  <a:tcPr/>
                </a:tc>
              </a:tr>
              <a:tr h="37959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U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of URLs</a:t>
                      </a:r>
                      <a:endParaRPr lang="zh-TW" altLang="en-US" dirty="0"/>
                    </a:p>
                  </a:txBody>
                  <a:tcPr/>
                </a:tc>
              </a:tr>
              <a:tr h="37959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w(</a:t>
                      </a:r>
                      <a:r>
                        <a:rPr lang="en-US" altLang="zh-TW" dirty="0" err="1" smtClean="0"/>
                        <a:t>q,u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many times a URL </a:t>
                      </a:r>
                      <a:r>
                        <a:rPr kumimoji="0" lang="en-US" altLang="zh-TW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 ∈ U 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presented in response to a query </a:t>
                      </a:r>
                      <a:r>
                        <a:rPr kumimoji="0" lang="en-US" altLang="zh-TW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 ∈ Q 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 been clicked</a:t>
                      </a:r>
                      <a:endParaRPr lang="zh-TW" altLang="en-US" dirty="0"/>
                    </a:p>
                  </a:txBody>
                  <a:tcPr/>
                </a:tc>
              </a:tr>
              <a:tr h="37959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of entities , Ex:  Wikipedia entry titles</a:t>
                      </a:r>
                      <a:endParaRPr lang="zh-TW" altLang="en-US" dirty="0"/>
                    </a:p>
                  </a:txBody>
                  <a:tcPr/>
                </a:tc>
              </a:tr>
              <a:tr h="379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altLang="zh-TW" sz="1800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kumimoji="0" lang="zh-TW" altLang="zh-TW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of query suggestions for each entity </a:t>
                      </a:r>
                      <a:r>
                        <a:rPr kumimoji="0" lang="en-US" altLang="zh-TW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altLang="zh-TW" sz="1800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kumimoji="0" lang="zh-TW" altLang="zh-TW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zh-TW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∈ E</a:t>
                      </a:r>
                      <a:endParaRPr lang="zh-TW" altLang="en-US" dirty="0"/>
                    </a:p>
                  </a:txBody>
                  <a:tcPr/>
                </a:tc>
              </a:tr>
              <a:tr h="37959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number of query suggestion categories required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矩形 25"/>
          <p:cNvSpPr/>
          <p:nvPr/>
        </p:nvSpPr>
        <p:spPr>
          <a:xfrm>
            <a:off x="1187624" y="1052736"/>
            <a:ext cx="5112568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上彎箭號 27"/>
          <p:cNvSpPr/>
          <p:nvPr/>
        </p:nvSpPr>
        <p:spPr>
          <a:xfrm flipV="1">
            <a:off x="6304905" y="1772816"/>
            <a:ext cx="1267857" cy="792088"/>
          </a:xfrm>
          <a:prstGeom prst="bentUpArrow">
            <a:avLst>
              <a:gd name="adj1" fmla="val 12373"/>
              <a:gd name="adj2" fmla="val 25000"/>
              <a:gd name="adj3" fmla="val 25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FC7433E7-830A-40A3-812D-9FC6A56F9033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121" y="4854970"/>
            <a:ext cx="47053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3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1954</TotalTime>
  <Words>2279</Words>
  <Application>Microsoft Office PowerPoint</Application>
  <PresentationFormat>如螢幕大小 (4:3)</PresentationFormat>
  <Paragraphs>543</Paragraphs>
  <Slides>32</Slides>
  <Notes>7</Notes>
  <HiddenSlides>1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夏至</vt:lpstr>
      <vt:lpstr>PowerPoint 簡報</vt:lpstr>
      <vt:lpstr>     Outline</vt:lpstr>
      <vt:lpstr>PowerPoint 簡報</vt:lpstr>
      <vt:lpstr>PowerPoint 簡報</vt:lpstr>
      <vt:lpstr>PowerPoint 簡報</vt:lpstr>
      <vt:lpstr>PowerPoint 簡報</vt:lpstr>
      <vt:lpstr>PowerPoint 簡報</vt:lpstr>
      <vt:lpstr>     Outline</vt:lpstr>
      <vt:lpstr>PowerPoint 簡報</vt:lpstr>
      <vt:lpstr>PowerPoint 簡報</vt:lpstr>
      <vt:lpstr>PowerPoint 簡報</vt:lpstr>
      <vt:lpstr>     Outline</vt:lpstr>
      <vt:lpstr>PowerPoint 簡報</vt:lpstr>
      <vt:lpstr>PowerPoint 簡報</vt:lpstr>
      <vt:lpstr>PowerPoint 簡報</vt:lpstr>
      <vt:lpstr>     Outline</vt:lpstr>
      <vt:lpstr>PowerPoint 簡報</vt:lpstr>
      <vt:lpstr>     Outline</vt:lpstr>
      <vt:lpstr>PowerPoint 簡報</vt:lpstr>
      <vt:lpstr>PowerPoint 簡報</vt:lpstr>
      <vt:lpstr>PowerPoint 簡報</vt:lpstr>
      <vt:lpstr>PowerPoint 簡報</vt:lpstr>
      <vt:lpstr>PowerPoint 簡報</vt:lpstr>
      <vt:lpstr>     Outline</vt:lpstr>
      <vt:lpstr>PowerPoint 簡報</vt:lpstr>
      <vt:lpstr>PowerPoint 簡報</vt:lpstr>
      <vt:lpstr>PowerPoint 簡報</vt:lpstr>
      <vt:lpstr>PowerPoint 簡報</vt:lpstr>
      <vt:lpstr>PowerPoint 簡報</vt:lpstr>
      <vt:lpstr>     Outline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Jiun-Jia</dc:creator>
  <cp:lastModifiedBy>Jiun-Jia</cp:lastModifiedBy>
  <cp:revision>355</cp:revision>
  <dcterms:created xsi:type="dcterms:W3CDTF">2012-10-06T08:33:52Z</dcterms:created>
  <dcterms:modified xsi:type="dcterms:W3CDTF">2012-10-18T03:58:45Z</dcterms:modified>
</cp:coreProperties>
</file>